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2"/>
  </p:notesMasterIdLst>
  <p:handoutMasterIdLst>
    <p:handoutMasterId r:id="rId23"/>
  </p:handoutMasterIdLst>
  <p:sldIdLst>
    <p:sldId id="256" r:id="rId2"/>
    <p:sldId id="466" r:id="rId3"/>
    <p:sldId id="467" r:id="rId4"/>
    <p:sldId id="470" r:id="rId5"/>
    <p:sldId id="480" r:id="rId6"/>
    <p:sldId id="481" r:id="rId7"/>
    <p:sldId id="482" r:id="rId8"/>
    <p:sldId id="484" r:id="rId9"/>
    <p:sldId id="485" r:id="rId10"/>
    <p:sldId id="483" r:id="rId11"/>
    <p:sldId id="486" r:id="rId12"/>
    <p:sldId id="487" r:id="rId13"/>
    <p:sldId id="488" r:id="rId14"/>
    <p:sldId id="489" r:id="rId15"/>
    <p:sldId id="490" r:id="rId16"/>
    <p:sldId id="491" r:id="rId17"/>
    <p:sldId id="492" r:id="rId18"/>
    <p:sldId id="493" r:id="rId19"/>
    <p:sldId id="494" r:id="rId20"/>
    <p:sldId id="475" r:id="rId21"/>
  </p:sldIdLst>
  <p:sldSz cx="9144000" cy="6858000" type="screen4x3"/>
  <p:notesSz cx="7010400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02B6"/>
    <a:srgbClr val="000000"/>
    <a:srgbClr val="FDDB9D"/>
    <a:srgbClr val="D52D29"/>
    <a:srgbClr val="E21C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6000" autoAdjust="0"/>
    <p:restoredTop sz="78571" autoAdjust="0"/>
  </p:normalViewPr>
  <p:slideViewPr>
    <p:cSldViewPr snapToGrid="0">
      <p:cViewPr>
        <p:scale>
          <a:sx n="66" d="100"/>
          <a:sy n="66" d="100"/>
        </p:scale>
        <p:origin x="-1014" y="-3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F:\Google%20Drive\UVA%20Coursee\Spring%202015\ECE%207502\Final%20Project%20Report\GoldenPfailVsVraTrend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F:\Google%20Drive\UVA%20Coursee\Spring%202015\ECE%207502\Final%20Project%20Report\GoldenPfailVsVraTrend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Max, Min, Nominal Write Bit Failure Rate vs. Reverse Assist Settings</a:t>
            </a: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0.16478961386758265"/>
          <c:y val="0.27920900444784524"/>
          <c:w val="0.55196258508351892"/>
          <c:h val="0.4942490724142965"/>
        </c:manualLayout>
      </c:layout>
      <c:scatterChart>
        <c:scatterStyle val="lineMarker"/>
        <c:varyColors val="0"/>
        <c:ser>
          <c:idx val="0"/>
          <c:order val="0"/>
          <c:tx>
            <c:v>Typical BFR</c:v>
          </c:tx>
          <c:xVal>
            <c:numRef>
              <c:f>Sheet1!$B$5:$B$12</c:f>
              <c:numCache>
                <c:formatCode>General</c:formatCode>
                <c:ptCount val="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</c:numCache>
            </c:numRef>
          </c:xVal>
          <c:yVal>
            <c:numRef>
              <c:f>Sheet1!$C$5:$C$12</c:f>
              <c:numCache>
                <c:formatCode>General</c:formatCode>
                <c:ptCount val="8"/>
                <c:pt idx="0">
                  <c:v>1</c:v>
                </c:pt>
                <c:pt idx="1">
                  <c:v>5</c:v>
                </c:pt>
                <c:pt idx="2">
                  <c:v>40</c:v>
                </c:pt>
                <c:pt idx="3">
                  <c:v>140</c:v>
                </c:pt>
                <c:pt idx="4">
                  <c:v>260</c:v>
                </c:pt>
                <c:pt idx="5">
                  <c:v>390</c:v>
                </c:pt>
                <c:pt idx="6">
                  <c:v>470</c:v>
                </c:pt>
                <c:pt idx="7">
                  <c:v>512</c:v>
                </c:pt>
              </c:numCache>
            </c:numRef>
          </c:yVal>
          <c:smooth val="0"/>
        </c:ser>
        <c:ser>
          <c:idx val="1"/>
          <c:order val="1"/>
          <c:tx>
            <c:v>Max BFR</c:v>
          </c:tx>
          <c:xVal>
            <c:numRef>
              <c:f>Sheet1!$B$5:$B$12</c:f>
              <c:numCache>
                <c:formatCode>General</c:formatCode>
                <c:ptCount val="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</c:numCache>
            </c:numRef>
          </c:xVal>
          <c:yVal>
            <c:numRef>
              <c:f>Sheet1!$E$5:$E$12</c:f>
              <c:numCache>
                <c:formatCode>General</c:formatCode>
                <c:ptCount val="8"/>
                <c:pt idx="0">
                  <c:v>1</c:v>
                </c:pt>
                <c:pt idx="1">
                  <c:v>20</c:v>
                </c:pt>
                <c:pt idx="2">
                  <c:v>100</c:v>
                </c:pt>
                <c:pt idx="3">
                  <c:v>240</c:v>
                </c:pt>
                <c:pt idx="4">
                  <c:v>380</c:v>
                </c:pt>
                <c:pt idx="5">
                  <c:v>480</c:v>
                </c:pt>
                <c:pt idx="6">
                  <c:v>512</c:v>
                </c:pt>
                <c:pt idx="7">
                  <c:v>512</c:v>
                </c:pt>
              </c:numCache>
            </c:numRef>
          </c:yVal>
          <c:smooth val="0"/>
        </c:ser>
        <c:ser>
          <c:idx val="2"/>
          <c:order val="2"/>
          <c:tx>
            <c:v>Min BFR</c:v>
          </c:tx>
          <c:xVal>
            <c:numRef>
              <c:f>Sheet1!$B$5:$B$12</c:f>
              <c:numCache>
                <c:formatCode>General</c:formatCode>
                <c:ptCount val="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</c:numCache>
            </c:numRef>
          </c:xVal>
          <c:yVal>
            <c:numRef>
              <c:f>Sheet1!$G$5:$G$12</c:f>
              <c:numCache>
                <c:formatCode>General</c:formatCode>
                <c:ptCount val="8"/>
                <c:pt idx="0">
                  <c:v>0</c:v>
                </c:pt>
                <c:pt idx="1">
                  <c:v>0</c:v>
                </c:pt>
                <c:pt idx="2">
                  <c:v>10</c:v>
                </c:pt>
                <c:pt idx="3">
                  <c:v>50</c:v>
                </c:pt>
                <c:pt idx="4">
                  <c:v>140</c:v>
                </c:pt>
                <c:pt idx="5">
                  <c:v>260</c:v>
                </c:pt>
                <c:pt idx="6">
                  <c:v>360</c:v>
                </c:pt>
                <c:pt idx="7">
                  <c:v>440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1854592"/>
        <c:axId val="141856768"/>
      </c:scatterChart>
      <c:valAx>
        <c:axId val="141854592"/>
        <c:scaling>
          <c:orientation val="minMax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/>
                  <a:t>Reverse assist settings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41856768"/>
        <c:crosses val="autoZero"/>
        <c:crossBetween val="midCat"/>
      </c:valAx>
      <c:valAx>
        <c:axId val="141856768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/>
                  <a:t>Number of write failures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41854592"/>
        <c:crosses val="autoZero"/>
        <c:crossBetween val="midCat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Faulty Write Bit Failure Rate vs. Reverse Assist Settings</a:t>
            </a:r>
          </a:p>
        </c:rich>
      </c:tx>
      <c:layout>
        <c:manualLayout>
          <c:xMode val="edge"/>
          <c:yMode val="edge"/>
          <c:x val="0.11675192060846409"/>
          <c:y val="2.6993804457828385E-3"/>
        </c:manualLayout>
      </c:layout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Typical BFR</c:v>
          </c:tx>
          <c:xVal>
            <c:numRef>
              <c:f>Sheet1!$B$5:$B$12</c:f>
              <c:numCache>
                <c:formatCode>General</c:formatCode>
                <c:ptCount val="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</c:numCache>
            </c:numRef>
          </c:xVal>
          <c:yVal>
            <c:numRef>
              <c:f>Sheet1!$C$5:$C$12</c:f>
              <c:numCache>
                <c:formatCode>General</c:formatCode>
                <c:ptCount val="8"/>
                <c:pt idx="0">
                  <c:v>1</c:v>
                </c:pt>
                <c:pt idx="1">
                  <c:v>5</c:v>
                </c:pt>
                <c:pt idx="2">
                  <c:v>40</c:v>
                </c:pt>
                <c:pt idx="3">
                  <c:v>140</c:v>
                </c:pt>
                <c:pt idx="4">
                  <c:v>260</c:v>
                </c:pt>
                <c:pt idx="5">
                  <c:v>390</c:v>
                </c:pt>
                <c:pt idx="6">
                  <c:v>470</c:v>
                </c:pt>
                <c:pt idx="7">
                  <c:v>512</c:v>
                </c:pt>
              </c:numCache>
            </c:numRef>
          </c:yVal>
          <c:smooth val="0"/>
        </c:ser>
        <c:ser>
          <c:idx val="1"/>
          <c:order val="1"/>
          <c:tx>
            <c:v>Max BFR</c:v>
          </c:tx>
          <c:xVal>
            <c:numRef>
              <c:f>Sheet1!$B$5:$B$12</c:f>
              <c:numCache>
                <c:formatCode>General</c:formatCode>
                <c:ptCount val="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</c:numCache>
            </c:numRef>
          </c:xVal>
          <c:yVal>
            <c:numRef>
              <c:f>Sheet1!$E$5:$E$12</c:f>
              <c:numCache>
                <c:formatCode>General</c:formatCode>
                <c:ptCount val="8"/>
                <c:pt idx="0">
                  <c:v>1</c:v>
                </c:pt>
                <c:pt idx="1">
                  <c:v>20</c:v>
                </c:pt>
                <c:pt idx="2">
                  <c:v>100</c:v>
                </c:pt>
                <c:pt idx="3">
                  <c:v>240</c:v>
                </c:pt>
                <c:pt idx="4">
                  <c:v>380</c:v>
                </c:pt>
                <c:pt idx="5">
                  <c:v>480</c:v>
                </c:pt>
                <c:pt idx="6">
                  <c:v>512</c:v>
                </c:pt>
                <c:pt idx="7">
                  <c:v>512</c:v>
                </c:pt>
              </c:numCache>
            </c:numRef>
          </c:yVal>
          <c:smooth val="0"/>
        </c:ser>
        <c:ser>
          <c:idx val="2"/>
          <c:order val="2"/>
          <c:tx>
            <c:v>Min BFR</c:v>
          </c:tx>
          <c:xVal>
            <c:numRef>
              <c:f>Sheet1!$B$5:$B$12</c:f>
              <c:numCache>
                <c:formatCode>General</c:formatCode>
                <c:ptCount val="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</c:numCache>
            </c:numRef>
          </c:xVal>
          <c:yVal>
            <c:numRef>
              <c:f>Sheet1!$G$5:$G$12</c:f>
              <c:numCache>
                <c:formatCode>General</c:formatCode>
                <c:ptCount val="8"/>
                <c:pt idx="0">
                  <c:v>0</c:v>
                </c:pt>
                <c:pt idx="1">
                  <c:v>0</c:v>
                </c:pt>
                <c:pt idx="2">
                  <c:v>10</c:v>
                </c:pt>
                <c:pt idx="3">
                  <c:v>50</c:v>
                </c:pt>
                <c:pt idx="4">
                  <c:v>140</c:v>
                </c:pt>
                <c:pt idx="5">
                  <c:v>260</c:v>
                </c:pt>
                <c:pt idx="6">
                  <c:v>360</c:v>
                </c:pt>
                <c:pt idx="7">
                  <c:v>440</c:v>
                </c:pt>
              </c:numCache>
            </c:numRef>
          </c:yVal>
          <c:smooth val="0"/>
        </c:ser>
        <c:ser>
          <c:idx val="3"/>
          <c:order val="3"/>
          <c:tx>
            <c:v>Faulty BFR Case 1</c:v>
          </c:tx>
          <c:xVal>
            <c:numRef>
              <c:f>Sheet1!$B$5:$B$12</c:f>
              <c:numCache>
                <c:formatCode>General</c:formatCode>
                <c:ptCount val="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</c:numCache>
            </c:numRef>
          </c:xVal>
          <c:yVal>
            <c:numRef>
              <c:f>Sheet1!$I$5:$I$12</c:f>
              <c:numCache>
                <c:formatCode>General</c:formatCode>
                <c:ptCount val="8"/>
                <c:pt idx="0">
                  <c:v>1</c:v>
                </c:pt>
                <c:pt idx="1">
                  <c:v>70</c:v>
                </c:pt>
                <c:pt idx="2">
                  <c:v>190</c:v>
                </c:pt>
                <c:pt idx="3">
                  <c:v>300</c:v>
                </c:pt>
                <c:pt idx="4">
                  <c:v>440</c:v>
                </c:pt>
                <c:pt idx="5">
                  <c:v>512</c:v>
                </c:pt>
                <c:pt idx="6">
                  <c:v>512</c:v>
                </c:pt>
                <c:pt idx="7">
                  <c:v>512</c:v>
                </c:pt>
              </c:numCache>
            </c:numRef>
          </c:yVal>
          <c:smooth val="0"/>
        </c:ser>
        <c:ser>
          <c:idx val="4"/>
          <c:order val="4"/>
          <c:tx>
            <c:v>Faulty BFR Case 2</c:v>
          </c:tx>
          <c:xVal>
            <c:numRef>
              <c:f>Sheet1!$B$5:$B$12</c:f>
              <c:numCache>
                <c:formatCode>General</c:formatCode>
                <c:ptCount val="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</c:numCache>
            </c:numRef>
          </c:xVal>
          <c:yVal>
            <c:numRef>
              <c:f>Sheet1!$K$5:$K$12</c:f>
              <c:numCache>
                <c:formatCode>General</c:formatCode>
                <c:ptCount val="8"/>
                <c:pt idx="0">
                  <c:v>0</c:v>
                </c:pt>
                <c:pt idx="1">
                  <c:v>0</c:v>
                </c:pt>
                <c:pt idx="2">
                  <c:v>1</c:v>
                </c:pt>
                <c:pt idx="3">
                  <c:v>10</c:v>
                </c:pt>
                <c:pt idx="4">
                  <c:v>120</c:v>
                </c:pt>
                <c:pt idx="5">
                  <c:v>210</c:v>
                </c:pt>
                <c:pt idx="6">
                  <c:v>312</c:v>
                </c:pt>
                <c:pt idx="7">
                  <c:v>430</c:v>
                </c:pt>
              </c:numCache>
            </c:numRef>
          </c:yVal>
          <c:smooth val="0"/>
        </c:ser>
        <c:ser>
          <c:idx val="5"/>
          <c:order val="5"/>
          <c:tx>
            <c:v>Faulty BFR Case 3</c:v>
          </c:tx>
          <c:xVal>
            <c:numRef>
              <c:f>Sheet1!$B$5:$B$12</c:f>
              <c:numCache>
                <c:formatCode>General</c:formatCode>
                <c:ptCount val="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</c:numCache>
            </c:numRef>
          </c:xVal>
          <c:yVal>
            <c:numRef>
              <c:f>Sheet1!$M$5:$M$12</c:f>
              <c:numCache>
                <c:formatCode>General</c:formatCode>
                <c:ptCount val="8"/>
                <c:pt idx="0">
                  <c:v>0</c:v>
                </c:pt>
                <c:pt idx="1">
                  <c:v>23</c:v>
                </c:pt>
                <c:pt idx="2">
                  <c:v>14</c:v>
                </c:pt>
                <c:pt idx="3">
                  <c:v>120</c:v>
                </c:pt>
                <c:pt idx="4">
                  <c:v>340</c:v>
                </c:pt>
                <c:pt idx="5">
                  <c:v>290</c:v>
                </c:pt>
                <c:pt idx="6">
                  <c:v>400</c:v>
                </c:pt>
                <c:pt idx="7">
                  <c:v>490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1891840"/>
        <c:axId val="141902208"/>
      </c:scatterChart>
      <c:valAx>
        <c:axId val="141891840"/>
        <c:scaling>
          <c:orientation val="minMax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/>
                  <a:t>Reverse assist settings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41902208"/>
        <c:crosses val="autoZero"/>
        <c:crossBetween val="midCat"/>
      </c:valAx>
      <c:valAx>
        <c:axId val="141902208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/>
                  <a:t>Number of write failures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41891840"/>
        <c:crosses val="autoZero"/>
        <c:crossBetween val="midCat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37840" cy="461804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9" y="1"/>
            <a:ext cx="3037840" cy="461804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>
              <a:defRPr sz="1200"/>
            </a:lvl1pPr>
          </a:lstStyle>
          <a:p>
            <a:fld id="{66F778DA-4C06-4225-8DC2-BB4A3E36A807}" type="datetimeFigureOut">
              <a:rPr lang="en-US" smtClean="0"/>
              <a:pPr/>
              <a:t>4/21/2015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772669"/>
            <a:ext cx="3037840" cy="461804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9" y="8772669"/>
            <a:ext cx="3037840" cy="461804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>
              <a:defRPr sz="1200"/>
            </a:lvl1pPr>
          </a:lstStyle>
          <a:p>
            <a:fld id="{8229CCBD-9877-41ED-9551-FF73EA8E62A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81612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37840" cy="461804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9" y="1"/>
            <a:ext cx="3037840" cy="461804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>
              <a:defRPr sz="1200"/>
            </a:lvl1pPr>
          </a:lstStyle>
          <a:p>
            <a:fld id="{4A8C8025-C77D-4CAB-A937-EB1FEBBE729E}" type="datetimeFigureOut">
              <a:rPr lang="en-US" smtClean="0"/>
              <a:pPr/>
              <a:t>4/21/2015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5388" y="693738"/>
            <a:ext cx="46196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58" tIns="46479" rIns="92958" bIns="4647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387136"/>
            <a:ext cx="5608320" cy="4156234"/>
          </a:xfrm>
          <a:prstGeom prst="rect">
            <a:avLst/>
          </a:prstGeom>
        </p:spPr>
        <p:txBody>
          <a:bodyPr vert="horz" lIns="92958" tIns="46479" rIns="92958" bIns="4647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772669"/>
            <a:ext cx="3037840" cy="461804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9" y="8772669"/>
            <a:ext cx="3037840" cy="461804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>
              <a:defRPr sz="1200"/>
            </a:lvl1pPr>
          </a:lstStyle>
          <a:p>
            <a:fld id="{476334D8-84F5-4F81-AF3E-C1E28E25F75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51038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6152" y="657884"/>
            <a:ext cx="7235981" cy="4599916"/>
          </a:xfrm>
        </p:spPr>
        <p:txBody>
          <a:bodyPr>
            <a:normAutofit/>
          </a:bodyPr>
          <a:lstStyle>
            <a:lvl1pPr>
              <a:defRPr sz="7200" b="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6151" y="5451231"/>
            <a:ext cx="6189583" cy="949569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bg2">
                    <a:lumMod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DD4F5-CB7E-4361-9AFF-2512D27C0BB2}" type="datetime1">
              <a:rPr lang="en-US" smtClean="0"/>
              <a:t>4/21/2015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858837" cy="687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" name="TextBox 38"/>
          <p:cNvSpPr txBox="1"/>
          <p:nvPr/>
        </p:nvSpPr>
        <p:spPr>
          <a:xfrm>
            <a:off x="-21023" y="5733256"/>
            <a:ext cx="10615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ECE</a:t>
            </a:r>
            <a:b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</a:br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7502</a:t>
            </a:r>
            <a:b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</a:br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S2015</a:t>
            </a:r>
            <a:endParaRPr lang="en-US" sz="1200" b="1" i="0" strike="noStrike" dirty="0">
              <a:solidFill>
                <a:schemeClr val="bg1"/>
              </a:solidFill>
              <a:latin typeface="Castellar" pitchFamily="18" charset="0"/>
              <a:cs typeface="Sakkal Majalla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8C1A7-4865-4A10-8A2C-0F2D65EE10BB}" type="datetime1">
              <a:rPr lang="en-US" smtClean="0"/>
              <a:t>4/21/2015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02B8C-8CC5-4EC1-AAE2-61C7CAD15B05}" type="datetime1">
              <a:rPr lang="en-US" smtClean="0"/>
              <a:t>4/21/2015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7239000" cy="1143000"/>
          </a:xfrm>
        </p:spPr>
        <p:txBody>
          <a:bodyPr>
            <a:normAutofit/>
          </a:bodyPr>
          <a:lstStyle>
            <a:lvl1pPr algn="l">
              <a:defRPr sz="4400" baseline="0">
                <a:ln w="12700">
                  <a:noFill/>
                </a:ln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00200"/>
            <a:ext cx="7467600" cy="4419600"/>
          </a:xfrm>
        </p:spPr>
        <p:txBody>
          <a:bodyPr>
            <a:normAutofit/>
          </a:bodyPr>
          <a:lstStyle>
            <a:lvl1pPr marL="342900" indent="-342900">
              <a:buFont typeface="Wingdings" pitchFamily="2" charset="2"/>
              <a:buChar char="§"/>
              <a:defRPr sz="2800"/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B5F8F-6AE3-4807-B570-928E5BE3E133}" type="datetime1">
              <a:rPr lang="en-US" smtClean="0"/>
              <a:t>4/21/2015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199" y="4484080"/>
            <a:ext cx="7239001" cy="762000"/>
          </a:xfrm>
        </p:spPr>
        <p:txBody>
          <a:bodyPr bIns="0"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219200" y="3352800"/>
            <a:ext cx="7239000" cy="1143000"/>
          </a:xfrm>
        </p:spPr>
        <p:txBody>
          <a:bodyPr>
            <a:normAutofit/>
          </a:bodyPr>
          <a:lstStyle>
            <a:lvl1pPr algn="l">
              <a:defRPr sz="5400" baseline="0">
                <a:ln w="12700">
                  <a:noFill/>
                </a:ln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F7B76-E319-461A-90C3-9437536780B7}" type="datetime1">
              <a:rPr lang="en-US" smtClean="0"/>
              <a:t>4/21/2015</a:t>
            </a:fld>
            <a:endParaRPr lang="en-US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1B8E3-FC31-4916-B257-4DE62F09E850}" type="datetime1">
              <a:rPr lang="en-US" smtClean="0"/>
              <a:t>4/21/2015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16152" y="1325880"/>
            <a:ext cx="3730752" cy="438912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102352" y="1325880"/>
            <a:ext cx="3730752" cy="438912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1335024"/>
            <a:ext cx="3733800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5400" y="1335024"/>
            <a:ext cx="3735267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570E0-C808-4896-9EE5-AAAF7AA9B49E}" type="datetime1">
              <a:rPr lang="en-US" smtClean="0"/>
              <a:t>4/21/2015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16152" y="1874520"/>
            <a:ext cx="3730752" cy="384048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5102352" y="1874519"/>
            <a:ext cx="3730752" cy="384048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FD6E2-DBEB-47D1-9119-B53BFC3A2B1B}" type="datetime1">
              <a:rPr lang="en-US" smtClean="0"/>
              <a:t>4/21/2015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978BE-3C7B-4BD9-8938-2E01144DF9E3}" type="datetime1">
              <a:rPr lang="en-US" smtClean="0"/>
              <a:t>4/21/2015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0" y="395287"/>
            <a:ext cx="3008313" cy="1162050"/>
          </a:xfrm>
        </p:spPr>
        <p:txBody>
          <a:bodyPr anchor="b"/>
          <a:lstStyle>
            <a:lvl1pPr algn="l">
              <a:defRPr sz="2000" b="1">
                <a:ln>
                  <a:noFill/>
                </a:ln>
                <a:solidFill>
                  <a:srgbClr val="FF7605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1557337"/>
            <a:ext cx="3008313" cy="438626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914400" y="381000"/>
            <a:ext cx="4800600" cy="594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EF2FB03-6924-433D-879B-A5558310800E}" type="datetime1">
              <a:rPr lang="en-US" smtClean="0"/>
              <a:t>4/21/2015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624754"/>
            <a:ext cx="5486400" cy="404446"/>
          </a:xfrm>
        </p:spPr>
        <p:txBody>
          <a:bodyPr bIns="0" anchor="b"/>
          <a:lstStyle>
            <a:lvl1pPr algn="l">
              <a:defRPr sz="2000" b="1">
                <a:ln w="12700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23975" y="381000"/>
            <a:ext cx="5867400" cy="40814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029200"/>
            <a:ext cx="4038600" cy="1371600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C8679-30F9-4E6F-A34A-AE2FB04665E7}" type="datetime1">
              <a:rPr lang="en-US" smtClean="0"/>
              <a:t>4/21/2015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838200" cy="6858000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0"/>
            <a:ext cx="7239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1447800"/>
            <a:ext cx="74676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86400" y="6553200"/>
            <a:ext cx="293608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477000"/>
            <a:ext cx="381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33600" y="6553200"/>
            <a:ext cx="262596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EFD96931-0824-42D1-AC1E-C2EC17DEC1EA}" type="datetime1">
              <a:rPr lang="en-US" smtClean="0"/>
              <a:t>4/21/2015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" y="104775"/>
            <a:ext cx="637208" cy="6572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" y="815271"/>
            <a:ext cx="742949" cy="25152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20532342">
            <a:off x="717" y="5228776"/>
            <a:ext cx="8374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Robust</a:t>
            </a:r>
          </a:p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Low</a:t>
            </a:r>
          </a:p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Power</a:t>
            </a:r>
          </a:p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VLSI</a:t>
            </a:r>
            <a:endParaRPr lang="en-US" b="1" i="0" dirty="0">
              <a:solidFill>
                <a:schemeClr val="bg1"/>
              </a:solidFill>
              <a:latin typeface="Informal Roman" pitchFamily="66" charset="0"/>
              <a:cs typeface="Times New Roman" pitchFamily="18" charset="0"/>
            </a:endParaRPr>
          </a:p>
        </p:txBody>
      </p:sp>
      <p:grpSp>
        <p:nvGrpSpPr>
          <p:cNvPr id="67" name="Group 66"/>
          <p:cNvGrpSpPr/>
          <p:nvPr userDrawn="1"/>
        </p:nvGrpSpPr>
        <p:grpSpPr>
          <a:xfrm>
            <a:off x="0" y="-1"/>
            <a:ext cx="846896" cy="6858001"/>
            <a:chOff x="457200" y="-1"/>
            <a:chExt cx="846896" cy="6858001"/>
          </a:xfrm>
        </p:grpSpPr>
        <p:sp>
          <p:nvSpPr>
            <p:cNvPr id="18" name="Rectangle 17"/>
            <p:cNvSpPr/>
            <p:nvPr userDrawn="1"/>
          </p:nvSpPr>
          <p:spPr>
            <a:xfrm>
              <a:off x="457200" y="0"/>
              <a:ext cx="838200" cy="6858000"/>
            </a:xfrm>
            <a:prstGeom prst="rect">
              <a:avLst/>
            </a:prstGeom>
            <a:solidFill>
              <a:srgbClr val="002060"/>
            </a:solidFill>
            <a:ln w="19050">
              <a:solidFill>
                <a:srgbClr val="002060"/>
              </a:solidFill>
            </a:ln>
            <a:effectLst>
              <a:innerShdw blurRad="190500" dist="25400">
                <a:prstClr val="black">
                  <a:alpha val="6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endParaRPr>
            </a:p>
          </p:txBody>
        </p:sp>
        <p:cxnSp>
          <p:nvCxnSpPr>
            <p:cNvPr id="35" name="Straight Connector 34"/>
            <p:cNvCxnSpPr>
              <a:endCxn id="18" idx="2"/>
            </p:cNvCxnSpPr>
            <p:nvPr userDrawn="1"/>
          </p:nvCxnSpPr>
          <p:spPr>
            <a:xfrm flipH="1">
              <a:off x="876300" y="1143000"/>
              <a:ext cx="592" cy="571500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oup 65"/>
            <p:cNvGrpSpPr/>
            <p:nvPr userDrawn="1"/>
          </p:nvGrpSpPr>
          <p:grpSpPr>
            <a:xfrm>
              <a:off x="463337" y="-1"/>
              <a:ext cx="840759" cy="1135620"/>
              <a:chOff x="463337" y="-1"/>
              <a:chExt cx="840759" cy="1135620"/>
            </a:xfrm>
          </p:grpSpPr>
          <p:cxnSp>
            <p:nvCxnSpPr>
              <p:cNvPr id="19" name="Straight Connector 18"/>
              <p:cNvCxnSpPr/>
              <p:nvPr userDrawn="1"/>
            </p:nvCxnSpPr>
            <p:spPr>
              <a:xfrm rot="5400000">
                <a:off x="909676" y="516850"/>
                <a:ext cx="218834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 userDrawn="1"/>
            </p:nvCxnSpPr>
            <p:spPr>
              <a:xfrm rot="5400000">
                <a:off x="914545" y="1031064"/>
                <a:ext cx="209094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 userDrawn="1"/>
            </p:nvCxnSpPr>
            <p:spPr>
              <a:xfrm rot="5400000" flipV="1">
                <a:off x="1055844" y="588167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 userDrawn="1"/>
            </p:nvCxnSpPr>
            <p:spPr>
              <a:xfrm rot="5400000">
                <a:off x="942027" y="77818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 userDrawn="1"/>
            </p:nvCxnSpPr>
            <p:spPr>
              <a:xfrm rot="5400000" flipV="1">
                <a:off x="1055844" y="886644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 userDrawn="1"/>
            </p:nvCxnSpPr>
            <p:spPr>
              <a:xfrm rot="5400000">
                <a:off x="1019576" y="77818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 userDrawn="1"/>
            </p:nvCxnSpPr>
            <p:spPr>
              <a:xfrm rot="5400000">
                <a:off x="610045" y="514349"/>
                <a:ext cx="221701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 userDrawn="1"/>
            </p:nvCxnSpPr>
            <p:spPr>
              <a:xfrm rot="5400000">
                <a:off x="613915" y="1028630"/>
                <a:ext cx="213961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 userDrawn="1"/>
            </p:nvCxnSpPr>
            <p:spPr>
              <a:xfrm rot="5400000" flipV="1">
                <a:off x="682796" y="585207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 userDrawn="1"/>
            </p:nvCxnSpPr>
            <p:spPr>
              <a:xfrm rot="5400000">
                <a:off x="492779" y="772827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 userDrawn="1"/>
            </p:nvCxnSpPr>
            <p:spPr>
              <a:xfrm rot="5400000" flipV="1">
                <a:off x="682796" y="883550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 userDrawn="1"/>
            </p:nvCxnSpPr>
            <p:spPr>
              <a:xfrm rot="5400000">
                <a:off x="416579" y="76973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 userDrawn="1"/>
            </p:nvCxnSpPr>
            <p:spPr>
              <a:xfrm rot="10800000" flipV="1">
                <a:off x="720903" y="1135423"/>
                <a:ext cx="301841" cy="196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Oval 32"/>
              <p:cNvSpPr/>
              <p:nvPr userDrawn="1"/>
            </p:nvSpPr>
            <p:spPr>
              <a:xfrm rot="5400000">
                <a:off x="1171444" y="740569"/>
                <a:ext cx="82637" cy="75229"/>
              </a:xfrm>
              <a:prstGeom prst="ellipse">
                <a:avLst/>
              </a:prstGeom>
              <a:noFill/>
              <a:ln w="190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34" name="Straight Connector 33"/>
              <p:cNvCxnSpPr>
                <a:stCxn id="18" idx="0"/>
              </p:cNvCxnSpPr>
              <p:nvPr userDrawn="1"/>
            </p:nvCxnSpPr>
            <p:spPr>
              <a:xfrm rot="16200000" flipH="1" flipV="1">
                <a:off x="670000" y="205396"/>
                <a:ext cx="411697" cy="903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 userDrawn="1"/>
            </p:nvCxnSpPr>
            <p:spPr>
              <a:xfrm rot="10800000" flipV="1">
                <a:off x="717291" y="412419"/>
                <a:ext cx="301841" cy="196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 userDrawn="1"/>
            </p:nvCxnSpPr>
            <p:spPr>
              <a:xfrm rot="10800000">
                <a:off x="1239656" y="782456"/>
                <a:ext cx="64440" cy="2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 userDrawn="1"/>
            </p:nvCxnSpPr>
            <p:spPr>
              <a:xfrm rot="10800000">
                <a:off x="463337" y="767114"/>
                <a:ext cx="95126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4400" b="1" kern="1200" baseline="0">
          <a:ln w="12700">
            <a:noFill/>
          </a:ln>
          <a:solidFill>
            <a:srgbClr val="002060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rgbClr val="002060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&gt;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Calibri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−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9652" y="1733550"/>
            <a:ext cx="8244348" cy="17145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latin typeface="Arial" pitchFamily="34" charset="0"/>
                <a:cs typeface="Arial" pitchFamily="34" charset="0"/>
              </a:rPr>
              <a:t>Canary SRAM Built in Self Test for SRAM </a:t>
            </a:r>
            <a:r>
              <a:rPr lang="en-US" sz="3600" b="1" dirty="0">
                <a:latin typeface="Arial" pitchFamily="34" charset="0"/>
                <a:cs typeface="Arial" pitchFamily="34" charset="0"/>
              </a:rPr>
              <a:t>W</a:t>
            </a:r>
            <a:r>
              <a:rPr lang="en-US" sz="3600" b="1" dirty="0" smtClean="0">
                <a:latin typeface="Arial" pitchFamily="34" charset="0"/>
                <a:cs typeface="Arial" pitchFamily="34" charset="0"/>
              </a:rPr>
              <a:t>rite V</a:t>
            </a:r>
            <a:r>
              <a:rPr lang="en-US" sz="3600" b="1" baseline="-25000" dirty="0" smtClean="0">
                <a:latin typeface="Arial" pitchFamily="34" charset="0"/>
                <a:cs typeface="Arial" pitchFamily="34" charset="0"/>
              </a:rPr>
              <a:t>MIN</a:t>
            </a:r>
            <a:r>
              <a:rPr lang="en-US" sz="3600" b="1" dirty="0" smtClean="0">
                <a:latin typeface="Arial" pitchFamily="34" charset="0"/>
                <a:cs typeface="Arial" pitchFamily="34" charset="0"/>
              </a:rPr>
              <a:t> Tracking</a:t>
            </a:r>
            <a:endParaRPr lang="en-US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1" y="3962401"/>
            <a:ext cx="8286750" cy="2438400"/>
          </a:xfrm>
        </p:spPr>
        <p:txBody>
          <a:bodyPr/>
          <a:lstStyle/>
          <a:p>
            <a:pPr algn="ctr"/>
            <a:r>
              <a:rPr lang="en-US" b="1" dirty="0" smtClean="0">
                <a:latin typeface="Arial" pitchFamily="34" charset="0"/>
                <a:cs typeface="Arial" pitchFamily="34" charset="0"/>
              </a:rPr>
              <a:t>ECE 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7502 Class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Final Presentation</a:t>
            </a:r>
          </a:p>
          <a:p>
            <a:pPr algn="ctr"/>
            <a:r>
              <a:rPr lang="en-US" b="1" dirty="0" smtClean="0">
                <a:latin typeface="Arial" pitchFamily="34" charset="0"/>
                <a:cs typeface="Arial" pitchFamily="34" charset="0"/>
              </a:rPr>
              <a:t>Arijit Banerjee</a:t>
            </a:r>
          </a:p>
          <a:p>
            <a:pPr algn="ctr"/>
            <a:r>
              <a:rPr lang="en-US" b="1" dirty="0" smtClean="0">
                <a:latin typeface="Arial" pitchFamily="34" charset="0"/>
                <a:cs typeface="Arial" pitchFamily="34" charset="0"/>
              </a:rPr>
              <a:t>21</a:t>
            </a:r>
            <a:r>
              <a:rPr lang="en-US" b="1" baseline="30000" dirty="0" smtClean="0">
                <a:latin typeface="Arial" pitchFamily="34" charset="0"/>
                <a:cs typeface="Arial" pitchFamily="34" charset="0"/>
              </a:rPr>
              <a:t>th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Apr 2015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337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Approach: </a:t>
            </a:r>
            <a:r>
              <a:rPr lang="en-US" sz="3200" dirty="0" smtClean="0"/>
              <a:t>Rest of the Design Verification and Test Generation Flow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219200" y="1600200"/>
            <a:ext cx="6870700" cy="4419600"/>
          </a:xfrm>
        </p:spPr>
        <p:txBody>
          <a:bodyPr>
            <a:normAutofit/>
          </a:bodyPr>
          <a:lstStyle/>
          <a:p>
            <a:r>
              <a:rPr lang="en-US" dirty="0" smtClean="0"/>
              <a:t>RTL Verification of CBIST using Synopsys’s VCS simulator in DVE environment</a:t>
            </a:r>
          </a:p>
          <a:p>
            <a:r>
              <a:rPr lang="en-US" dirty="0"/>
              <a:t>Synthesis </a:t>
            </a:r>
            <a:r>
              <a:rPr lang="en-US" dirty="0" smtClean="0"/>
              <a:t>using Synopsys's Design Compiler </a:t>
            </a:r>
          </a:p>
          <a:p>
            <a:r>
              <a:rPr lang="en-US" dirty="0" smtClean="0"/>
              <a:t>Post synthesis design verification using VCS</a:t>
            </a:r>
          </a:p>
          <a:p>
            <a:r>
              <a:rPr lang="en-US" dirty="0" smtClean="0"/>
              <a:t>DFT Scan Insertion in CBIST using Synopsys’s DFT compiler</a:t>
            </a:r>
          </a:p>
          <a:p>
            <a:r>
              <a:rPr lang="en-US" dirty="0" smtClean="0"/>
              <a:t>Synopsys’s  TetraMAX fault simulation of the CBIST using stuck at and transition fault models for test coverage</a:t>
            </a:r>
          </a:p>
        </p:txBody>
      </p:sp>
    </p:spTree>
    <p:extLst>
      <p:ext uri="{BB962C8B-B14F-4D97-AF65-F5344CB8AC3E}">
        <p14:creationId xmlns:p14="http://schemas.microsoft.com/office/powerpoint/2010/main" val="1541830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300" y="2411411"/>
            <a:ext cx="8229600" cy="421798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8400" y="38100"/>
            <a:ext cx="7239000" cy="114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Results: Pre-Synthesis RTL Fault Simulation Results Minimum Case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257300"/>
            <a:ext cx="7772400" cy="1293812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Generated pre-determined total stuck at faults across reverse assist settings manually </a:t>
            </a:r>
            <a:endParaRPr lang="en-US" dirty="0"/>
          </a:p>
          <a:p>
            <a:r>
              <a:rPr lang="en-US" dirty="0" smtClean="0"/>
              <a:t>Distributed the total faults randomly across the canary SRAM using Perl</a:t>
            </a:r>
          </a:p>
          <a:p>
            <a:r>
              <a:rPr lang="en-US" dirty="0" smtClean="0"/>
              <a:t>Injected the pre-generated faults through RTL testbench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686800" y="6540500"/>
            <a:ext cx="381000" cy="365125"/>
          </a:xfrm>
        </p:spPr>
        <p:txBody>
          <a:bodyPr/>
          <a:lstStyle/>
          <a:p>
            <a:fld id="{173F9154-291C-425A-A36F-60764B2CA33B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5080000" y="5143500"/>
            <a:ext cx="1168400" cy="635000"/>
          </a:xfrm>
          <a:prstGeom prst="ellipse">
            <a:avLst/>
          </a:prstGeom>
          <a:noFill/>
          <a:ln w="38100">
            <a:solidFill>
              <a:schemeClr val="bg1"/>
            </a:solidFill>
            <a:prstDash val="sysDash"/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0" name="Straight Arrow Connector 9"/>
          <p:cNvCxnSpPr>
            <a:stCxn id="8" idx="0"/>
          </p:cNvCxnSpPr>
          <p:nvPr/>
        </p:nvCxnSpPr>
        <p:spPr>
          <a:xfrm flipV="1">
            <a:off x="5664200" y="2734576"/>
            <a:ext cx="1581150" cy="2408924"/>
          </a:xfrm>
          <a:prstGeom prst="straightConnector1">
            <a:avLst/>
          </a:prstGeom>
          <a:ln w="38100">
            <a:solidFill>
              <a:schemeClr val="bg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956300" y="2411411"/>
            <a:ext cx="2578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Matching signatures after CBIST run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7797800" y="6096000"/>
            <a:ext cx="736600" cy="635000"/>
          </a:xfrm>
          <a:prstGeom prst="ellipse">
            <a:avLst/>
          </a:prstGeom>
          <a:noFill/>
          <a:ln w="38100">
            <a:solidFill>
              <a:schemeClr val="bg1"/>
            </a:solidFill>
            <a:prstDash val="sysDash"/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3" name="Straight Arrow Connector 12"/>
          <p:cNvCxnSpPr>
            <a:stCxn id="12" idx="0"/>
          </p:cNvCxnSpPr>
          <p:nvPr/>
        </p:nvCxnSpPr>
        <p:spPr>
          <a:xfrm flipH="1" flipV="1">
            <a:off x="7547429" y="4991995"/>
            <a:ext cx="618671" cy="1104005"/>
          </a:xfrm>
          <a:prstGeom prst="straightConnector1">
            <a:avLst/>
          </a:prstGeom>
          <a:ln w="38100">
            <a:solidFill>
              <a:schemeClr val="bg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565900" y="4668830"/>
            <a:ext cx="2578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BIST </a:t>
            </a:r>
            <a:r>
              <a:rPr lang="en-US" dirty="0">
                <a:solidFill>
                  <a:schemeClr val="bg1"/>
                </a:solidFill>
              </a:rPr>
              <a:t>D</a:t>
            </a:r>
            <a:r>
              <a:rPr lang="en-US" dirty="0" smtClean="0">
                <a:solidFill>
                  <a:schemeClr val="bg1"/>
                </a:solidFill>
              </a:rPr>
              <a:t>one and Go signal asserted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3429000" y="4247354"/>
            <a:ext cx="736600" cy="273050"/>
          </a:xfrm>
          <a:prstGeom prst="ellipse">
            <a:avLst/>
          </a:prstGeom>
          <a:noFill/>
          <a:ln w="38100">
            <a:solidFill>
              <a:schemeClr val="bg1"/>
            </a:solidFill>
            <a:prstDash val="sysDash"/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1" name="Straight Arrow Connector 20"/>
          <p:cNvCxnSpPr>
            <a:stCxn id="20" idx="0"/>
          </p:cNvCxnSpPr>
          <p:nvPr/>
        </p:nvCxnSpPr>
        <p:spPr>
          <a:xfrm flipH="1" flipV="1">
            <a:off x="3062514" y="2771084"/>
            <a:ext cx="734786" cy="1476270"/>
          </a:xfrm>
          <a:prstGeom prst="straightConnector1">
            <a:avLst/>
          </a:prstGeom>
          <a:ln w="38100">
            <a:solidFill>
              <a:schemeClr val="bg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328634" y="2433405"/>
            <a:ext cx="30797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/>
                </a:solidFill>
              </a:rPr>
              <a:t>CBIST running </a:t>
            </a:r>
            <a:r>
              <a:rPr lang="en-US" dirty="0">
                <a:solidFill>
                  <a:schemeClr val="bg1"/>
                </a:solidFill>
              </a:rPr>
              <a:t>for different reverse assist settings</a:t>
            </a:r>
          </a:p>
        </p:txBody>
      </p:sp>
    </p:spTree>
    <p:extLst>
      <p:ext uri="{BB962C8B-B14F-4D97-AF65-F5344CB8AC3E}">
        <p14:creationId xmlns:p14="http://schemas.microsoft.com/office/powerpoint/2010/main" val="742035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Results: Post-Synthesis RTL Fault Simulation Results Pass Case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00200"/>
            <a:ext cx="2717800" cy="44196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Synthesized using IBM 130nm at SS_1.08V_-55C  corner with 36ns (27.77MHz) Clock period</a:t>
            </a:r>
          </a:p>
          <a:p>
            <a:r>
              <a:rPr lang="en-US" dirty="0"/>
              <a:t>Able to detect BFR scenarios</a:t>
            </a:r>
          </a:p>
          <a:p>
            <a:pPr lvl="1"/>
            <a:r>
              <a:rPr lang="en-US" dirty="0" smtClean="0"/>
              <a:t>Nominal</a:t>
            </a:r>
          </a:p>
          <a:p>
            <a:pPr lvl="1"/>
            <a:r>
              <a:rPr lang="en-US" dirty="0" smtClean="0"/>
              <a:t>Minimum</a:t>
            </a:r>
          </a:p>
          <a:p>
            <a:pPr lvl="1"/>
            <a:r>
              <a:rPr lang="en-US" dirty="0" smtClean="0"/>
              <a:t>Maximum </a:t>
            </a:r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898900" y="4584700"/>
            <a:ext cx="49657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Minimum BFR Case Output:</a:t>
            </a:r>
          </a:p>
          <a:p>
            <a:r>
              <a:rPr lang="en-US" sz="1600" dirty="0" smtClean="0"/>
              <a:t>Calc </a:t>
            </a:r>
            <a:r>
              <a:rPr lang="en-US" sz="1600" dirty="0"/>
              <a:t>BFR Signature is: 6e1684108c0c80a000006e1684108c0c80a00000</a:t>
            </a:r>
          </a:p>
          <a:p>
            <a:r>
              <a:rPr lang="en-US" sz="1600" dirty="0"/>
              <a:t>Read BFR Signature is: 6e1684108c0c80a000006e1684108c0c80a00000</a:t>
            </a:r>
          </a:p>
          <a:p>
            <a:r>
              <a:rPr lang="en-US" sz="1600" dirty="0"/>
              <a:t>BIST Go No Go Status is: 1</a:t>
            </a:r>
          </a:p>
          <a:p>
            <a:r>
              <a:rPr lang="en-US" sz="1600" dirty="0"/>
              <a:t>BIST Status Register Value is: ffff</a:t>
            </a: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12055238"/>
              </p:ext>
            </p:extLst>
          </p:nvPr>
        </p:nvGraphicFramePr>
        <p:xfrm>
          <a:off x="3775075" y="1475580"/>
          <a:ext cx="5153025" cy="29821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29571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32264819"/>
              </p:ext>
            </p:extLst>
          </p:nvPr>
        </p:nvGraphicFramePr>
        <p:xfrm>
          <a:off x="3644900" y="1693862"/>
          <a:ext cx="5219700" cy="30384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Results: Post-Synthesis RTL </a:t>
            </a:r>
            <a:r>
              <a:rPr lang="en-US" dirty="0"/>
              <a:t>Fault</a:t>
            </a:r>
            <a:r>
              <a:rPr lang="en-US" dirty="0" smtClean="0"/>
              <a:t> Simulation Results Fail Case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00200"/>
            <a:ext cx="2667000" cy="4419600"/>
          </a:xfrm>
        </p:spPr>
        <p:txBody>
          <a:bodyPr/>
          <a:lstStyle/>
          <a:p>
            <a:r>
              <a:rPr lang="en-US" dirty="0" smtClean="0"/>
              <a:t>Able to detect BFR scenarios</a:t>
            </a:r>
          </a:p>
          <a:p>
            <a:pPr lvl="1"/>
            <a:r>
              <a:rPr lang="en-US" dirty="0" smtClean="0"/>
              <a:t>Overshoot</a:t>
            </a:r>
          </a:p>
          <a:p>
            <a:pPr lvl="1"/>
            <a:r>
              <a:rPr lang="en-US" dirty="0" smtClean="0"/>
              <a:t>Undershoot</a:t>
            </a:r>
          </a:p>
          <a:p>
            <a:pPr lvl="1"/>
            <a:r>
              <a:rPr lang="en-US" dirty="0" smtClean="0"/>
              <a:t>Non-monotonic </a:t>
            </a:r>
          </a:p>
          <a:p>
            <a:r>
              <a:rPr lang="en-US" dirty="0" smtClean="0"/>
              <a:t>Signature comparison shows error in BIST Status register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797300" y="4559300"/>
            <a:ext cx="50673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Faulty BFR Case 3:</a:t>
            </a:r>
          </a:p>
          <a:p>
            <a:r>
              <a:rPr lang="en-US" sz="1600" dirty="0" smtClean="0"/>
              <a:t>Calc </a:t>
            </a:r>
            <a:r>
              <a:rPr lang="en-US" sz="1600" dirty="0"/>
              <a:t>BFR Signature is: 7a990489541e00e05c007a990489541e00e05c00</a:t>
            </a:r>
          </a:p>
          <a:p>
            <a:r>
              <a:rPr lang="en-US" sz="1600" dirty="0"/>
              <a:t>Read BFR Signature is: 7a990489541e00e05c007a990489541e00e05c00</a:t>
            </a:r>
          </a:p>
          <a:p>
            <a:r>
              <a:rPr lang="en-US" sz="1600" dirty="0"/>
              <a:t>BIST Go No Go Status is: 0</a:t>
            </a:r>
          </a:p>
          <a:p>
            <a:r>
              <a:rPr lang="en-US" sz="1600" dirty="0"/>
              <a:t>BIST Status Register Value is: </a:t>
            </a:r>
            <a:r>
              <a:rPr lang="en-US" sz="1600" dirty="0" smtClean="0"/>
              <a:t>d9d9</a:t>
            </a:r>
          </a:p>
          <a:p>
            <a:r>
              <a:rPr lang="en-US" sz="1600" dirty="0"/>
              <a:t>1101 1001 1101 1001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4152900" y="3962400"/>
            <a:ext cx="609600" cy="2400300"/>
          </a:xfrm>
          <a:prstGeom prst="straightConnector1">
            <a:avLst/>
          </a:prstGeom>
          <a:ln w="28575"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4505325" y="3962400"/>
            <a:ext cx="585788" cy="2400300"/>
          </a:xfrm>
          <a:prstGeom prst="straightConnector1">
            <a:avLst/>
          </a:prstGeom>
          <a:ln w="28575"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4622800" y="3302000"/>
            <a:ext cx="1384300" cy="3060700"/>
          </a:xfrm>
          <a:prstGeom prst="straightConnector1">
            <a:avLst/>
          </a:prstGeom>
          <a:ln w="28575"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6634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Results: Scan Insertion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Used Synopsys’s DFT Compiler </a:t>
            </a:r>
          </a:p>
          <a:p>
            <a:pPr lvl="1"/>
            <a:r>
              <a:rPr lang="en-US" dirty="0" smtClean="0"/>
              <a:t>Full scan chain</a:t>
            </a:r>
          </a:p>
          <a:p>
            <a:r>
              <a:rPr lang="en-US" dirty="0" smtClean="0"/>
              <a:t>Estimated test coverage was 99.6%, however had issues in scan insertion and design rule check (DRC) errors were there that can cause fault simulation issue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2"/>
          <a:stretch/>
        </p:blipFill>
        <p:spPr>
          <a:xfrm>
            <a:off x="5067300" y="4016193"/>
            <a:ext cx="3937000" cy="2463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4711700"/>
            <a:ext cx="3975100" cy="107278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14400" y="5994400"/>
            <a:ext cx="3822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Source: Dilip Vasudevan’s PhD thesis and a PPT from </a:t>
            </a:r>
            <a:r>
              <a:rPr lang="en-US" sz="1200" dirty="0"/>
              <a:t>Kate, Yu-Jen </a:t>
            </a:r>
            <a:r>
              <a:rPr lang="en-US" sz="1200" dirty="0" smtClean="0"/>
              <a:t>Huang for DFT</a:t>
            </a:r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821543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Results: Test and Fault Coverage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199" y="1600200"/>
            <a:ext cx="3517901" cy="44196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Used Synopsys TetraMAX </a:t>
            </a:r>
          </a:p>
          <a:p>
            <a:pPr lvl="1"/>
            <a:r>
              <a:rPr lang="en-US" dirty="0" smtClean="0"/>
              <a:t>Sequential full scan ATPG simulation</a:t>
            </a:r>
          </a:p>
          <a:p>
            <a:pPr lvl="1"/>
            <a:r>
              <a:rPr lang="en-US" dirty="0" smtClean="0"/>
              <a:t>Fault models: stuck at and transition</a:t>
            </a:r>
          </a:p>
          <a:p>
            <a:pPr lvl="1"/>
            <a:r>
              <a:rPr lang="en-US" dirty="0" smtClean="0"/>
              <a:t>Run in two different machines: thecorner and humpback</a:t>
            </a:r>
          </a:p>
          <a:p>
            <a:r>
              <a:rPr lang="en-US" dirty="0" smtClean="0"/>
              <a:t>Stuck at fault </a:t>
            </a:r>
            <a:r>
              <a:rPr lang="en-US" dirty="0"/>
              <a:t>coverage </a:t>
            </a:r>
            <a:r>
              <a:rPr lang="en-US" dirty="0" smtClean="0"/>
              <a:t>of collapsed faults was less than expected</a:t>
            </a:r>
          </a:p>
          <a:p>
            <a:pPr lvl="1"/>
            <a:r>
              <a:rPr lang="en-US" dirty="0"/>
              <a:t>Thecorner &lt;74.31%</a:t>
            </a:r>
          </a:p>
          <a:p>
            <a:pPr lvl="1"/>
            <a:r>
              <a:rPr lang="en-US" dirty="0" smtClean="0"/>
              <a:t>Humpback &lt; 69.89%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5500" y="1955800"/>
            <a:ext cx="4508500" cy="367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3962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Results: Test and Fault Coverage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199" y="1600200"/>
            <a:ext cx="3517901" cy="4419600"/>
          </a:xfrm>
        </p:spPr>
        <p:txBody>
          <a:bodyPr>
            <a:normAutofit/>
          </a:bodyPr>
          <a:lstStyle/>
          <a:p>
            <a:r>
              <a:rPr lang="en-US" dirty="0" smtClean="0"/>
              <a:t>Transition fault </a:t>
            </a:r>
            <a:r>
              <a:rPr lang="en-US" dirty="0"/>
              <a:t>coverage </a:t>
            </a:r>
            <a:r>
              <a:rPr lang="en-US" dirty="0" smtClean="0"/>
              <a:t>of collapsed faults was less than expected</a:t>
            </a:r>
          </a:p>
          <a:p>
            <a:pPr lvl="1"/>
            <a:r>
              <a:rPr lang="en-US" dirty="0" smtClean="0"/>
              <a:t>Thecorner </a:t>
            </a:r>
            <a:r>
              <a:rPr lang="en-US" dirty="0"/>
              <a:t>&lt; 64.74%</a:t>
            </a:r>
          </a:p>
          <a:p>
            <a:pPr lvl="1"/>
            <a:r>
              <a:rPr lang="en-US" dirty="0" smtClean="0"/>
              <a:t>Humpback &lt; 64.56%</a:t>
            </a:r>
          </a:p>
          <a:p>
            <a:pPr lvl="1"/>
            <a:r>
              <a:rPr lang="en-US" dirty="0" smtClean="0"/>
              <a:t>Possible issue is DRC error which occurred during the scan insertion</a:t>
            </a:r>
          </a:p>
          <a:p>
            <a:pPr lvl="1"/>
            <a:r>
              <a:rPr lang="en-US" dirty="0" smtClean="0"/>
              <a:t>Did not got time to dig into it for a fix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3"/>
          <a:stretch/>
        </p:blipFill>
        <p:spPr>
          <a:xfrm>
            <a:off x="4800600" y="2038350"/>
            <a:ext cx="4203700" cy="2914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3732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7239000" cy="787400"/>
          </a:xfrm>
        </p:spPr>
        <p:txBody>
          <a:bodyPr/>
          <a:lstStyle/>
          <a:p>
            <a:r>
              <a:rPr lang="en-US" dirty="0" smtClean="0"/>
              <a:t>Timeline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8856227"/>
              </p:ext>
            </p:extLst>
          </p:nvPr>
        </p:nvGraphicFramePr>
        <p:xfrm>
          <a:off x="1282700" y="1549401"/>
          <a:ext cx="7518399" cy="52441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98025"/>
                <a:gridCol w="1130587"/>
                <a:gridCol w="1130587"/>
                <a:gridCol w="1130587"/>
                <a:gridCol w="1554555"/>
                <a:gridCol w="1074058"/>
              </a:tblGrid>
              <a:tr h="4245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Deliverables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0787" marR="4078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Expected Date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0787" marR="4078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Projected Date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0787" marR="4078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Actual Date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0787" marR="4078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Status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0787" marR="4078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Issues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0787" marR="40787" marT="0" marB="0"/>
                </a:tc>
              </a:tr>
              <a:tr h="55977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Architecture and Algorithm Design for CBIST 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0787" marR="4078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2/16/2015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0787" marR="4078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0787" marR="4078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2/16/2015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0787" marR="4078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Done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0787" marR="40787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none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0787" marR="40787" marT="0" marB="0"/>
                </a:tc>
              </a:tr>
              <a:tr h="9329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Verilog entry of scan chain to BFR data table interface and simulation results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0787" marR="4078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2/26/2015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0787" marR="4078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0787" marR="4078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2/26/2015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0787" marR="4078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Done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0787" marR="40787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Having Verilog compilation issues initially, but resolved later. 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0787" marR="40787" marT="0" marB="0"/>
                </a:tc>
              </a:tr>
              <a:tr h="55977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Verilog entry of CBIST FSM and simulation results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0787" marR="4078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3/4/2015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0787" marR="4078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0787" marR="4078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03/4/2015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0787" marR="4078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Done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0787" marR="40787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0787" marR="40787" marT="0" marB="0"/>
                </a:tc>
              </a:tr>
              <a:tr h="9329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Verilog entry of CBIST bitwise XOR, bit adder and error accumulator FSM and simulation results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0787" marR="4078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3/11/2015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0787" marR="4078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0787" marR="4078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03/9/2015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0787" marR="4078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Done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0787" marR="40787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0787" marR="40787" marT="0" marB="0"/>
                </a:tc>
              </a:tr>
              <a:tr h="9329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Canary SRAM to CBIST interface and full RTL integration for canary BIST in Verilog and simulation results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0787" marR="4078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3/18/2015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0787" marR="4078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3/25/2015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0787" marR="4078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04/14/2015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0787" marR="4078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Done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0787" marR="40787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Delayed due to time crunch. Will catch up soon and complete.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0787" marR="40787" marT="0" marB="0"/>
                </a:tc>
              </a:tr>
              <a:tr h="74636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Synthesis of Full CBIST using DC in IBM 130nm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0787" marR="4078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3/25/2015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0787" marR="4078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3/27/2015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0787" marR="4078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04/14/2015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0787" marR="4078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Done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0787" marR="40787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Schedule changed. Will do that on 25</a:t>
                      </a:r>
                      <a:r>
                        <a:rPr lang="en-US" sz="1100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</a:t>
                      </a:r>
                      <a:r>
                        <a:rPr lang="en-US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March week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0787" marR="40787" marT="0" marB="0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7707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7239000" cy="787400"/>
          </a:xfrm>
        </p:spPr>
        <p:txBody>
          <a:bodyPr/>
          <a:lstStyle/>
          <a:p>
            <a:r>
              <a:rPr lang="en-US" dirty="0" smtClean="0"/>
              <a:t>Timeline Continued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60666022"/>
              </p:ext>
            </p:extLst>
          </p:nvPr>
        </p:nvGraphicFramePr>
        <p:xfrm>
          <a:off x="1282700" y="1282700"/>
          <a:ext cx="7531100" cy="45747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0556"/>
                <a:gridCol w="1132497"/>
                <a:gridCol w="1132497"/>
                <a:gridCol w="1132497"/>
                <a:gridCol w="1557181"/>
                <a:gridCol w="1075872"/>
              </a:tblGrid>
              <a:tr h="2085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Deliverables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0787" marR="4078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Expected Date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0787" marR="4078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Projected Date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0787" marR="4078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Actual Date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0787" marR="4078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Status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0787" marR="4078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Issues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0787" marR="40787" marT="0" marB="0"/>
                </a:tc>
              </a:tr>
              <a:tr h="48911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Post synthesis verification of the CBIST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0787" marR="4078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3/30/2015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0787" marR="4078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0787" marR="4078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04/14/2015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0787" marR="4078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Done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0787" marR="40787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Time</a:t>
                      </a:r>
                      <a:r>
                        <a:rPr lang="en-US" sz="1200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issues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0787" marR="40787" marT="0" marB="0"/>
                </a:tc>
              </a:tr>
              <a:tr h="83403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SPICE / DVE Simulation results of  CBIST pass/fail testing and test access time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0787" marR="4078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4/01/2015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0787" marR="4078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0787" marR="4078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04/14/2015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0787" marR="4078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Done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0787" marR="40787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 Time</a:t>
                      </a:r>
                      <a:r>
                        <a:rPr lang="en-US" sz="1200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issues</a:t>
                      </a:r>
                      <a:endParaRPr lang="en-US" sz="1200" dirty="0" smtClean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  <a:p>
                      <a:endParaRPr lang="en-US" sz="12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0787" marR="40787" marT="0" marB="0"/>
                </a:tc>
              </a:tr>
              <a:tr h="83403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Modeling the canary SRAM for stuck at and canary BIST for delay faults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0787" marR="4078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4/07/2015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0787" marR="4078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0787" marR="4078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04/14/2015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0787" marR="4078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Done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0787" marR="40787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Time</a:t>
                      </a:r>
                      <a:r>
                        <a:rPr lang="en-US" sz="1200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issues</a:t>
                      </a:r>
                      <a:endParaRPr lang="en-US" sz="1200" dirty="0" smtClean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0787" marR="40787" marT="0" marB="0"/>
                </a:tc>
              </a:tr>
              <a:tr h="81518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Canary BIST Fault coverage results using </a:t>
                      </a:r>
                      <a:r>
                        <a:rPr lang="en-US" sz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TetraMAX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0787" marR="4078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4/14/2015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0787" marR="4078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0787" marR="4078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04/14/2015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0787" marR="4078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Done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0787" marR="40787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 Time</a:t>
                      </a:r>
                      <a:r>
                        <a:rPr lang="en-US" sz="1200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issues</a:t>
                      </a:r>
                      <a:endParaRPr lang="en-US" sz="1200" dirty="0" smtClean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  <a:p>
                      <a:endParaRPr lang="en-US" sz="12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0787" marR="40787" marT="0" marB="0"/>
                </a:tc>
              </a:tr>
              <a:tr h="81518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Final Project Report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0787" marR="4078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4/28/2015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0787" marR="4078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0787" marR="4078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0787" marR="4078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Ongoing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0787" marR="40787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0787" marR="40787" marT="0" marB="0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559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7239000" cy="787400"/>
          </a:xfrm>
        </p:spPr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CBIST design shows promises to solves the issue of canary testing to see if canary with reverse assist can be used to track SRAM write V</a:t>
            </a:r>
            <a:r>
              <a:rPr lang="en-US" baseline="-25000" dirty="0" smtClean="0"/>
              <a:t>MIN</a:t>
            </a:r>
            <a:r>
              <a:rPr lang="en-US" dirty="0" smtClean="0"/>
              <a:t>.</a:t>
            </a:r>
          </a:p>
          <a:p>
            <a:r>
              <a:rPr lang="en-US" dirty="0" smtClean="0"/>
              <a:t>We here only focused on canary write failure trend checking, but this hardware can be extended to readability testing also</a:t>
            </a:r>
          </a:p>
          <a:p>
            <a:r>
              <a:rPr lang="en-US" dirty="0"/>
              <a:t>Speed of the CBIST is not so good as the functionality is heavy and </a:t>
            </a:r>
            <a:r>
              <a:rPr lang="en-US" dirty="0" smtClean="0"/>
              <a:t>technology is </a:t>
            </a:r>
            <a:r>
              <a:rPr lang="en-US" dirty="0"/>
              <a:t>130nm</a:t>
            </a:r>
          </a:p>
          <a:p>
            <a:r>
              <a:rPr lang="en-US" dirty="0" smtClean="0"/>
              <a:t>Scan insertion was a bit troublesome and had DFT DRC issues </a:t>
            </a:r>
          </a:p>
          <a:p>
            <a:r>
              <a:rPr lang="en-US" dirty="0" smtClean="0"/>
              <a:t>Overall timeline was met </a:t>
            </a:r>
            <a:r>
              <a:rPr lang="en-US" dirty="0"/>
              <a:t>successfully  </a:t>
            </a:r>
            <a:r>
              <a:rPr lang="en-US" dirty="0" smtClean="0"/>
              <a:t>and the project was successful </a:t>
            </a:r>
          </a:p>
        </p:txBody>
      </p:sp>
    </p:spTree>
    <p:extLst>
      <p:ext uri="{BB962C8B-B14F-4D97-AF65-F5344CB8AC3E}">
        <p14:creationId xmlns:p14="http://schemas.microsoft.com/office/powerpoint/2010/main" val="1002989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098315" y="103093"/>
            <a:ext cx="6691599" cy="6535271"/>
            <a:chOff x="2098315" y="103093"/>
            <a:chExt cx="6691599" cy="6535271"/>
          </a:xfrm>
        </p:grpSpPr>
        <p:sp>
          <p:nvSpPr>
            <p:cNvPr id="5" name="Rounded Rectangle 4"/>
            <p:cNvSpPr/>
            <p:nvPr/>
          </p:nvSpPr>
          <p:spPr>
            <a:xfrm>
              <a:off x="4155133" y="318244"/>
              <a:ext cx="1228165" cy="457200"/>
            </a:xfrm>
            <a:prstGeom prst="roundRect">
              <a:avLst/>
            </a:prstGeom>
            <a:noFill/>
            <a:ln w="38100">
              <a:solidFill>
                <a:srgbClr val="0F02B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rgbClr val="0F02B6"/>
                  </a:solidFill>
                </a:rPr>
                <a:t>Requirements</a:t>
              </a:r>
              <a:endParaRPr lang="en-US" sz="1200" dirty="0">
                <a:solidFill>
                  <a:srgbClr val="0F02B6"/>
                </a:solidFill>
              </a:endParaRPr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4155133" y="945774"/>
              <a:ext cx="1228165" cy="457200"/>
            </a:xfrm>
            <a:prstGeom prst="roundRect">
              <a:avLst/>
            </a:prstGeom>
            <a:noFill/>
            <a:ln w="38100">
              <a:solidFill>
                <a:srgbClr val="0F02B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rgbClr val="0F02B6"/>
                  </a:solidFill>
                </a:rPr>
                <a:t>Specification</a:t>
              </a:r>
              <a:endParaRPr lang="en-US" sz="1200" dirty="0">
                <a:solidFill>
                  <a:srgbClr val="0F02B6"/>
                </a:solidFill>
              </a:endParaRP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4155133" y="1573304"/>
              <a:ext cx="1228165" cy="457200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rgbClr val="0F02B6"/>
                  </a:solidFill>
                </a:rPr>
                <a:t>Architecture</a:t>
              </a:r>
              <a:endParaRPr lang="en-US" sz="1200" dirty="0">
                <a:solidFill>
                  <a:srgbClr val="0F02B6"/>
                </a:solidFill>
              </a:endParaRP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4155133" y="2200834"/>
              <a:ext cx="1228165" cy="457200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rgbClr val="0F02B6"/>
                  </a:solidFill>
                </a:rPr>
                <a:t>Logic / Circuits</a:t>
              </a:r>
              <a:endParaRPr lang="en-US" sz="1200" dirty="0">
                <a:solidFill>
                  <a:srgbClr val="0F02B6"/>
                </a:solidFill>
              </a:endParaRP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4155133" y="2828364"/>
              <a:ext cx="1228165" cy="457200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rgbClr val="0F02B6"/>
                  </a:solidFill>
                </a:rPr>
                <a:t>Physical Design</a:t>
              </a:r>
              <a:endParaRPr lang="en-US" sz="1200" dirty="0">
                <a:solidFill>
                  <a:srgbClr val="0F02B6"/>
                </a:solidFill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4155133" y="3455894"/>
              <a:ext cx="1228165" cy="457200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rgbClr val="0F02B6"/>
                  </a:solidFill>
                </a:rPr>
                <a:t>Fabrication</a:t>
              </a:r>
              <a:endParaRPr lang="en-US" sz="1200" dirty="0">
                <a:solidFill>
                  <a:srgbClr val="0F02B6"/>
                </a:solidFill>
              </a:endParaRP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4155133" y="4083424"/>
              <a:ext cx="1228165" cy="457200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rgbClr val="0F02B6"/>
                  </a:solidFill>
                </a:rPr>
                <a:t>Manufacturing Test</a:t>
              </a:r>
              <a:endParaRPr lang="en-US" sz="1200" dirty="0">
                <a:solidFill>
                  <a:srgbClr val="0F02B6"/>
                </a:solidFill>
              </a:endParaRPr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4155133" y="4710954"/>
              <a:ext cx="1228165" cy="457200"/>
            </a:xfrm>
            <a:prstGeom prst="roundRect">
              <a:avLst/>
            </a:prstGeom>
            <a:noFill/>
            <a:ln w="38100">
              <a:solidFill>
                <a:srgbClr val="0F02B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rgbClr val="0F02B6"/>
                  </a:solidFill>
                </a:rPr>
                <a:t>Packaging Test</a:t>
              </a:r>
              <a:endParaRPr lang="en-US" sz="1200" dirty="0">
                <a:solidFill>
                  <a:srgbClr val="0F02B6"/>
                </a:solidFill>
              </a:endParaRP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4155133" y="5338484"/>
              <a:ext cx="1228165" cy="457200"/>
            </a:xfrm>
            <a:prstGeom prst="roundRect">
              <a:avLst/>
            </a:prstGeom>
            <a:noFill/>
            <a:ln w="38100">
              <a:solidFill>
                <a:srgbClr val="0F02B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rgbClr val="0F02B6"/>
                  </a:solidFill>
                </a:rPr>
                <a:t>PCB Test</a:t>
              </a:r>
              <a:endParaRPr lang="en-US" sz="1200" dirty="0">
                <a:solidFill>
                  <a:srgbClr val="0F02B6"/>
                </a:solidFill>
              </a:endParaRPr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4155133" y="5966011"/>
              <a:ext cx="1228165" cy="457200"/>
            </a:xfrm>
            <a:prstGeom prst="roundRect">
              <a:avLst/>
            </a:prstGeom>
            <a:noFill/>
            <a:ln w="38100">
              <a:solidFill>
                <a:srgbClr val="0F02B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rgbClr val="0F02B6"/>
                  </a:solidFill>
                </a:rPr>
                <a:t>System Test</a:t>
              </a:r>
              <a:endParaRPr lang="en-US" sz="1200" dirty="0">
                <a:solidFill>
                  <a:srgbClr val="0F02B6"/>
                </a:solidFill>
              </a:endParaRPr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5777745" y="1573303"/>
              <a:ext cx="1228165" cy="457200"/>
            </a:xfrm>
            <a:prstGeom prst="roundRect">
              <a:avLst/>
            </a:prstGeom>
            <a:noFill/>
            <a:ln w="38100">
              <a:solidFill>
                <a:srgbClr val="0F02B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rgbClr val="0F02B6"/>
                  </a:solidFill>
                </a:rPr>
                <a:t>PCB Architecture</a:t>
              </a:r>
              <a:endParaRPr lang="en-US" sz="1200" dirty="0">
                <a:solidFill>
                  <a:srgbClr val="0F02B6"/>
                </a:solidFill>
              </a:endParaRPr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5777745" y="2200833"/>
              <a:ext cx="1228165" cy="457200"/>
            </a:xfrm>
            <a:prstGeom prst="roundRect">
              <a:avLst/>
            </a:prstGeom>
            <a:noFill/>
            <a:ln w="38100">
              <a:solidFill>
                <a:srgbClr val="0F02B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rgbClr val="0F02B6"/>
                  </a:solidFill>
                </a:rPr>
                <a:t>PCB Circuits</a:t>
              </a:r>
              <a:endParaRPr lang="en-US" sz="1200" dirty="0">
                <a:solidFill>
                  <a:srgbClr val="0F02B6"/>
                </a:solidFill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>
              <a:off x="5777745" y="2828363"/>
              <a:ext cx="1228165" cy="457200"/>
            </a:xfrm>
            <a:prstGeom prst="roundRect">
              <a:avLst/>
            </a:prstGeom>
            <a:noFill/>
            <a:ln w="38100">
              <a:solidFill>
                <a:srgbClr val="0F02B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rgbClr val="0F02B6"/>
                  </a:solidFill>
                </a:rPr>
                <a:t>PCB Physical Design</a:t>
              </a:r>
              <a:endParaRPr lang="en-US" sz="1200" dirty="0">
                <a:solidFill>
                  <a:srgbClr val="0F02B6"/>
                </a:solidFill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>
              <a:off x="5777745" y="3455894"/>
              <a:ext cx="1228165" cy="457200"/>
            </a:xfrm>
            <a:prstGeom prst="roundRect">
              <a:avLst/>
            </a:prstGeom>
            <a:noFill/>
            <a:ln w="38100">
              <a:solidFill>
                <a:srgbClr val="0F02B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rgbClr val="0F02B6"/>
                  </a:solidFill>
                </a:rPr>
                <a:t>PCB Fabrication</a:t>
              </a:r>
              <a:endParaRPr lang="en-US" sz="1200" dirty="0">
                <a:solidFill>
                  <a:srgbClr val="0F02B6"/>
                </a:solidFill>
              </a:endParaRPr>
            </a:p>
          </p:txBody>
        </p:sp>
        <p:sp>
          <p:nvSpPr>
            <p:cNvPr id="23" name="Freeform 22"/>
            <p:cNvSpPr/>
            <p:nvPr/>
          </p:nvSpPr>
          <p:spPr>
            <a:xfrm>
              <a:off x="4751290" y="766481"/>
              <a:ext cx="0" cy="170330"/>
            </a:xfrm>
            <a:custGeom>
              <a:avLst/>
              <a:gdLst>
                <a:gd name="connsiteX0" fmla="*/ 0 w 0"/>
                <a:gd name="connsiteY0" fmla="*/ 0 h 170330"/>
                <a:gd name="connsiteX1" fmla="*/ 0 w 0"/>
                <a:gd name="connsiteY1" fmla="*/ 170330 h 170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70330">
                  <a:moveTo>
                    <a:pt x="0" y="0"/>
                  </a:moveTo>
                  <a:lnTo>
                    <a:pt x="0" y="170330"/>
                  </a:lnTo>
                </a:path>
              </a:pathLst>
            </a:custGeom>
            <a:noFill/>
            <a:ln w="28575">
              <a:solidFill>
                <a:srgbClr val="0F02B6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Freeform 23"/>
            <p:cNvSpPr/>
            <p:nvPr/>
          </p:nvSpPr>
          <p:spPr>
            <a:xfrm>
              <a:off x="4751290" y="1402974"/>
              <a:ext cx="0" cy="170330"/>
            </a:xfrm>
            <a:custGeom>
              <a:avLst/>
              <a:gdLst>
                <a:gd name="connsiteX0" fmla="*/ 0 w 0"/>
                <a:gd name="connsiteY0" fmla="*/ 0 h 170330"/>
                <a:gd name="connsiteX1" fmla="*/ 0 w 0"/>
                <a:gd name="connsiteY1" fmla="*/ 170330 h 170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70330">
                  <a:moveTo>
                    <a:pt x="0" y="0"/>
                  </a:moveTo>
                  <a:lnTo>
                    <a:pt x="0" y="170330"/>
                  </a:lnTo>
                </a:path>
              </a:pathLst>
            </a:custGeom>
            <a:noFill/>
            <a:ln w="28575">
              <a:solidFill>
                <a:srgbClr val="0F02B6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Freeform 24"/>
            <p:cNvSpPr/>
            <p:nvPr/>
          </p:nvSpPr>
          <p:spPr>
            <a:xfrm>
              <a:off x="4751290" y="2030504"/>
              <a:ext cx="0" cy="170330"/>
            </a:xfrm>
            <a:custGeom>
              <a:avLst/>
              <a:gdLst>
                <a:gd name="connsiteX0" fmla="*/ 0 w 0"/>
                <a:gd name="connsiteY0" fmla="*/ 0 h 170330"/>
                <a:gd name="connsiteX1" fmla="*/ 0 w 0"/>
                <a:gd name="connsiteY1" fmla="*/ 170330 h 170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70330">
                  <a:moveTo>
                    <a:pt x="0" y="0"/>
                  </a:moveTo>
                  <a:lnTo>
                    <a:pt x="0" y="170330"/>
                  </a:lnTo>
                </a:path>
              </a:pathLst>
            </a:custGeom>
            <a:noFill/>
            <a:ln w="28575">
              <a:solidFill>
                <a:srgbClr val="0F02B6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Freeform 25"/>
            <p:cNvSpPr/>
            <p:nvPr/>
          </p:nvSpPr>
          <p:spPr>
            <a:xfrm>
              <a:off x="4751290" y="2666997"/>
              <a:ext cx="0" cy="170330"/>
            </a:xfrm>
            <a:custGeom>
              <a:avLst/>
              <a:gdLst>
                <a:gd name="connsiteX0" fmla="*/ 0 w 0"/>
                <a:gd name="connsiteY0" fmla="*/ 0 h 170330"/>
                <a:gd name="connsiteX1" fmla="*/ 0 w 0"/>
                <a:gd name="connsiteY1" fmla="*/ 170330 h 170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70330">
                  <a:moveTo>
                    <a:pt x="0" y="0"/>
                  </a:moveTo>
                  <a:lnTo>
                    <a:pt x="0" y="170330"/>
                  </a:lnTo>
                </a:path>
              </a:pathLst>
            </a:custGeom>
            <a:noFill/>
            <a:ln w="28575">
              <a:solidFill>
                <a:srgbClr val="0F02B6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Freeform 26"/>
            <p:cNvSpPr/>
            <p:nvPr/>
          </p:nvSpPr>
          <p:spPr>
            <a:xfrm>
              <a:off x="4769215" y="3285563"/>
              <a:ext cx="0" cy="170330"/>
            </a:xfrm>
            <a:custGeom>
              <a:avLst/>
              <a:gdLst>
                <a:gd name="connsiteX0" fmla="*/ 0 w 0"/>
                <a:gd name="connsiteY0" fmla="*/ 0 h 170330"/>
                <a:gd name="connsiteX1" fmla="*/ 0 w 0"/>
                <a:gd name="connsiteY1" fmla="*/ 170330 h 170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70330">
                  <a:moveTo>
                    <a:pt x="0" y="0"/>
                  </a:moveTo>
                  <a:lnTo>
                    <a:pt x="0" y="170330"/>
                  </a:lnTo>
                </a:path>
              </a:pathLst>
            </a:custGeom>
            <a:noFill/>
            <a:ln w="28575">
              <a:solidFill>
                <a:srgbClr val="0F02B6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Freeform 27"/>
            <p:cNvSpPr/>
            <p:nvPr/>
          </p:nvSpPr>
          <p:spPr>
            <a:xfrm>
              <a:off x="4769215" y="3922056"/>
              <a:ext cx="0" cy="170330"/>
            </a:xfrm>
            <a:custGeom>
              <a:avLst/>
              <a:gdLst>
                <a:gd name="connsiteX0" fmla="*/ 0 w 0"/>
                <a:gd name="connsiteY0" fmla="*/ 0 h 170330"/>
                <a:gd name="connsiteX1" fmla="*/ 0 w 0"/>
                <a:gd name="connsiteY1" fmla="*/ 170330 h 170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70330">
                  <a:moveTo>
                    <a:pt x="0" y="0"/>
                  </a:moveTo>
                  <a:lnTo>
                    <a:pt x="0" y="170330"/>
                  </a:lnTo>
                </a:path>
              </a:pathLst>
            </a:custGeom>
            <a:noFill/>
            <a:ln w="28575">
              <a:solidFill>
                <a:srgbClr val="0F02B6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Freeform 28"/>
            <p:cNvSpPr/>
            <p:nvPr/>
          </p:nvSpPr>
          <p:spPr>
            <a:xfrm>
              <a:off x="4769215" y="4540624"/>
              <a:ext cx="0" cy="170330"/>
            </a:xfrm>
            <a:custGeom>
              <a:avLst/>
              <a:gdLst>
                <a:gd name="connsiteX0" fmla="*/ 0 w 0"/>
                <a:gd name="connsiteY0" fmla="*/ 0 h 170330"/>
                <a:gd name="connsiteX1" fmla="*/ 0 w 0"/>
                <a:gd name="connsiteY1" fmla="*/ 170330 h 170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70330">
                  <a:moveTo>
                    <a:pt x="0" y="0"/>
                  </a:moveTo>
                  <a:lnTo>
                    <a:pt x="0" y="170330"/>
                  </a:lnTo>
                </a:path>
              </a:pathLst>
            </a:custGeom>
            <a:noFill/>
            <a:ln w="28575">
              <a:solidFill>
                <a:srgbClr val="0F02B6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Freeform 29"/>
            <p:cNvSpPr/>
            <p:nvPr/>
          </p:nvSpPr>
          <p:spPr>
            <a:xfrm>
              <a:off x="4769215" y="5177117"/>
              <a:ext cx="0" cy="170330"/>
            </a:xfrm>
            <a:custGeom>
              <a:avLst/>
              <a:gdLst>
                <a:gd name="connsiteX0" fmla="*/ 0 w 0"/>
                <a:gd name="connsiteY0" fmla="*/ 0 h 170330"/>
                <a:gd name="connsiteX1" fmla="*/ 0 w 0"/>
                <a:gd name="connsiteY1" fmla="*/ 170330 h 170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70330">
                  <a:moveTo>
                    <a:pt x="0" y="0"/>
                  </a:moveTo>
                  <a:lnTo>
                    <a:pt x="0" y="170330"/>
                  </a:lnTo>
                </a:path>
              </a:pathLst>
            </a:custGeom>
            <a:noFill/>
            <a:ln w="28575">
              <a:solidFill>
                <a:srgbClr val="0F02B6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Freeform 30"/>
            <p:cNvSpPr/>
            <p:nvPr/>
          </p:nvSpPr>
          <p:spPr>
            <a:xfrm>
              <a:off x="4769215" y="5795681"/>
              <a:ext cx="0" cy="170330"/>
            </a:xfrm>
            <a:custGeom>
              <a:avLst/>
              <a:gdLst>
                <a:gd name="connsiteX0" fmla="*/ 0 w 0"/>
                <a:gd name="connsiteY0" fmla="*/ 0 h 170330"/>
                <a:gd name="connsiteX1" fmla="*/ 0 w 0"/>
                <a:gd name="connsiteY1" fmla="*/ 170330 h 170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70330">
                  <a:moveTo>
                    <a:pt x="0" y="0"/>
                  </a:moveTo>
                  <a:lnTo>
                    <a:pt x="0" y="170330"/>
                  </a:lnTo>
                </a:path>
              </a:pathLst>
            </a:custGeom>
            <a:noFill/>
            <a:ln w="28575">
              <a:solidFill>
                <a:srgbClr val="0F02B6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Freeform 31"/>
            <p:cNvSpPr/>
            <p:nvPr/>
          </p:nvSpPr>
          <p:spPr>
            <a:xfrm>
              <a:off x="6346998" y="2030504"/>
              <a:ext cx="0" cy="170330"/>
            </a:xfrm>
            <a:custGeom>
              <a:avLst/>
              <a:gdLst>
                <a:gd name="connsiteX0" fmla="*/ 0 w 0"/>
                <a:gd name="connsiteY0" fmla="*/ 0 h 170330"/>
                <a:gd name="connsiteX1" fmla="*/ 0 w 0"/>
                <a:gd name="connsiteY1" fmla="*/ 170330 h 170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70330">
                  <a:moveTo>
                    <a:pt x="0" y="0"/>
                  </a:moveTo>
                  <a:lnTo>
                    <a:pt x="0" y="170330"/>
                  </a:lnTo>
                </a:path>
              </a:pathLst>
            </a:custGeom>
            <a:noFill/>
            <a:ln w="28575">
              <a:solidFill>
                <a:srgbClr val="0F02B6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Freeform 32"/>
            <p:cNvSpPr/>
            <p:nvPr/>
          </p:nvSpPr>
          <p:spPr>
            <a:xfrm>
              <a:off x="6346998" y="2658034"/>
              <a:ext cx="0" cy="170330"/>
            </a:xfrm>
            <a:custGeom>
              <a:avLst/>
              <a:gdLst>
                <a:gd name="connsiteX0" fmla="*/ 0 w 0"/>
                <a:gd name="connsiteY0" fmla="*/ 0 h 170330"/>
                <a:gd name="connsiteX1" fmla="*/ 0 w 0"/>
                <a:gd name="connsiteY1" fmla="*/ 170330 h 170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70330">
                  <a:moveTo>
                    <a:pt x="0" y="0"/>
                  </a:moveTo>
                  <a:lnTo>
                    <a:pt x="0" y="170330"/>
                  </a:lnTo>
                </a:path>
              </a:pathLst>
            </a:custGeom>
            <a:noFill/>
            <a:ln w="28575">
              <a:solidFill>
                <a:srgbClr val="0F02B6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Freeform 33"/>
            <p:cNvSpPr/>
            <p:nvPr/>
          </p:nvSpPr>
          <p:spPr>
            <a:xfrm>
              <a:off x="6346998" y="3294527"/>
              <a:ext cx="0" cy="170330"/>
            </a:xfrm>
            <a:custGeom>
              <a:avLst/>
              <a:gdLst>
                <a:gd name="connsiteX0" fmla="*/ 0 w 0"/>
                <a:gd name="connsiteY0" fmla="*/ 0 h 170330"/>
                <a:gd name="connsiteX1" fmla="*/ 0 w 0"/>
                <a:gd name="connsiteY1" fmla="*/ 170330 h 170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70330">
                  <a:moveTo>
                    <a:pt x="0" y="0"/>
                  </a:moveTo>
                  <a:lnTo>
                    <a:pt x="0" y="170330"/>
                  </a:lnTo>
                </a:path>
              </a:pathLst>
            </a:custGeom>
            <a:noFill/>
            <a:ln w="28575">
              <a:solidFill>
                <a:srgbClr val="0F02B6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Freeform 34"/>
            <p:cNvSpPr/>
            <p:nvPr/>
          </p:nvSpPr>
          <p:spPr>
            <a:xfrm>
              <a:off x="5342965" y="3922058"/>
              <a:ext cx="1039905" cy="1416423"/>
            </a:xfrm>
            <a:custGeom>
              <a:avLst/>
              <a:gdLst>
                <a:gd name="connsiteX0" fmla="*/ 1039905 w 1039905"/>
                <a:gd name="connsiteY0" fmla="*/ 0 h 1416423"/>
                <a:gd name="connsiteX1" fmla="*/ 1039905 w 1039905"/>
                <a:gd name="connsiteY1" fmla="*/ 824753 h 1416423"/>
                <a:gd name="connsiteX2" fmla="*/ 0 w 1039905"/>
                <a:gd name="connsiteY2" fmla="*/ 1416423 h 1416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39905" h="1416423">
                  <a:moveTo>
                    <a:pt x="1039905" y="0"/>
                  </a:moveTo>
                  <a:lnTo>
                    <a:pt x="1039905" y="824753"/>
                  </a:lnTo>
                  <a:lnTo>
                    <a:pt x="0" y="1416423"/>
                  </a:lnTo>
                </a:path>
              </a:pathLst>
            </a:custGeom>
            <a:noFill/>
            <a:ln w="28575">
              <a:solidFill>
                <a:srgbClr val="0F02B6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6" name="Rounded Rectangle 35"/>
            <p:cNvSpPr/>
            <p:nvPr/>
          </p:nvSpPr>
          <p:spPr>
            <a:xfrm>
              <a:off x="4034117" y="1488139"/>
              <a:ext cx="3065929" cy="2519082"/>
            </a:xfrm>
            <a:prstGeom prst="roundRect">
              <a:avLst>
                <a:gd name="adj" fmla="val 8482"/>
              </a:avLst>
            </a:prstGeom>
            <a:noFill/>
            <a:ln w="28575">
              <a:solidFill>
                <a:srgbClr val="0F02B6"/>
              </a:solidFill>
              <a:prstDash val="sysDot"/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7" name="Rounded Rectangle 36"/>
            <p:cNvSpPr/>
            <p:nvPr/>
          </p:nvSpPr>
          <p:spPr>
            <a:xfrm>
              <a:off x="7100046" y="1851207"/>
              <a:ext cx="1689868" cy="457200"/>
            </a:xfrm>
            <a:prstGeom prst="roundRect">
              <a:avLst/>
            </a:prstGeom>
            <a:no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rgbClr val="0F02B6"/>
                  </a:solidFill>
                </a:rPr>
                <a:t>Design and Test Development</a:t>
              </a:r>
              <a:endParaRPr lang="en-US" sz="1600" dirty="0">
                <a:solidFill>
                  <a:srgbClr val="0F02B6"/>
                </a:solidFill>
              </a:endParaRPr>
            </a:p>
          </p:txBody>
        </p:sp>
        <p:sp>
          <p:nvSpPr>
            <p:cNvPr id="38" name="Rounded Rectangle 37"/>
            <p:cNvSpPr/>
            <p:nvPr/>
          </p:nvSpPr>
          <p:spPr>
            <a:xfrm>
              <a:off x="2098315" y="309281"/>
              <a:ext cx="1050919" cy="457200"/>
            </a:xfrm>
            <a:prstGeom prst="roundRect">
              <a:avLst/>
            </a:prstGeom>
            <a:no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rgbClr val="0F02B6"/>
                  </a:solidFill>
                </a:rPr>
                <a:t>Customer</a:t>
              </a:r>
              <a:endParaRPr lang="en-US" sz="1600" dirty="0">
                <a:solidFill>
                  <a:srgbClr val="0F02B6"/>
                </a:solidFill>
              </a:endParaRPr>
            </a:p>
          </p:txBody>
        </p:sp>
        <p:sp>
          <p:nvSpPr>
            <p:cNvPr id="39" name="Freeform 38"/>
            <p:cNvSpPr/>
            <p:nvPr/>
          </p:nvSpPr>
          <p:spPr>
            <a:xfrm>
              <a:off x="3048000" y="103093"/>
              <a:ext cx="1712259" cy="277906"/>
            </a:xfrm>
            <a:custGeom>
              <a:avLst/>
              <a:gdLst>
                <a:gd name="connsiteX0" fmla="*/ 0 w 1712259"/>
                <a:gd name="connsiteY0" fmla="*/ 277906 h 277906"/>
                <a:gd name="connsiteX1" fmla="*/ 860612 w 1712259"/>
                <a:gd name="connsiteY1" fmla="*/ 0 h 277906"/>
                <a:gd name="connsiteX2" fmla="*/ 1559859 w 1712259"/>
                <a:gd name="connsiteY2" fmla="*/ 0 h 277906"/>
                <a:gd name="connsiteX3" fmla="*/ 1712259 w 1712259"/>
                <a:gd name="connsiteY3" fmla="*/ 0 h 277906"/>
                <a:gd name="connsiteX4" fmla="*/ 1712259 w 1712259"/>
                <a:gd name="connsiteY4" fmla="*/ 215153 h 277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2259" h="277906">
                  <a:moveTo>
                    <a:pt x="0" y="277906"/>
                  </a:moveTo>
                  <a:lnTo>
                    <a:pt x="860612" y="0"/>
                  </a:lnTo>
                  <a:lnTo>
                    <a:pt x="1559859" y="0"/>
                  </a:lnTo>
                  <a:lnTo>
                    <a:pt x="1712259" y="0"/>
                  </a:lnTo>
                  <a:lnTo>
                    <a:pt x="1712259" y="215153"/>
                  </a:lnTo>
                </a:path>
              </a:pathLst>
            </a:custGeom>
            <a:noFill/>
            <a:ln w="28575">
              <a:solidFill>
                <a:srgbClr val="0F02B6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0" name="Freeform 39"/>
            <p:cNvSpPr/>
            <p:nvPr/>
          </p:nvSpPr>
          <p:spPr>
            <a:xfrm>
              <a:off x="2528047" y="784411"/>
              <a:ext cx="2214282" cy="5853953"/>
            </a:xfrm>
            <a:custGeom>
              <a:avLst/>
              <a:gdLst>
                <a:gd name="connsiteX0" fmla="*/ 2214282 w 2214282"/>
                <a:gd name="connsiteY0" fmla="*/ 5638800 h 5853953"/>
                <a:gd name="connsiteX1" fmla="*/ 2214282 w 2214282"/>
                <a:gd name="connsiteY1" fmla="*/ 5853953 h 5853953"/>
                <a:gd name="connsiteX2" fmla="*/ 0 w 2214282"/>
                <a:gd name="connsiteY2" fmla="*/ 5853953 h 5853953"/>
                <a:gd name="connsiteX3" fmla="*/ 0 w 2214282"/>
                <a:gd name="connsiteY3" fmla="*/ 0 h 5853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14282" h="5853953">
                  <a:moveTo>
                    <a:pt x="2214282" y="5638800"/>
                  </a:moveTo>
                  <a:lnTo>
                    <a:pt x="2214282" y="5853953"/>
                  </a:lnTo>
                  <a:lnTo>
                    <a:pt x="0" y="5853953"/>
                  </a:lnTo>
                  <a:lnTo>
                    <a:pt x="0" y="0"/>
                  </a:lnTo>
                </a:path>
              </a:pathLst>
            </a:custGeom>
            <a:noFill/>
            <a:ln w="28575">
              <a:solidFill>
                <a:srgbClr val="0F02B6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1" name="Freeform 40"/>
            <p:cNvSpPr/>
            <p:nvPr/>
          </p:nvSpPr>
          <p:spPr>
            <a:xfrm>
              <a:off x="3065929" y="596152"/>
              <a:ext cx="1066800" cy="134937"/>
            </a:xfrm>
            <a:custGeom>
              <a:avLst/>
              <a:gdLst>
                <a:gd name="connsiteX0" fmla="*/ 1066800 w 1066800"/>
                <a:gd name="connsiteY0" fmla="*/ 0 h 134937"/>
                <a:gd name="connsiteX1" fmla="*/ 493059 w 1066800"/>
                <a:gd name="connsiteY1" fmla="*/ 134470 h 134937"/>
                <a:gd name="connsiteX2" fmla="*/ 0 w 1066800"/>
                <a:gd name="connsiteY2" fmla="*/ 35859 h 134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66800" h="134937">
                  <a:moveTo>
                    <a:pt x="1066800" y="0"/>
                  </a:moveTo>
                  <a:cubicBezTo>
                    <a:pt x="868829" y="64247"/>
                    <a:pt x="670859" y="128494"/>
                    <a:pt x="493059" y="134470"/>
                  </a:cubicBezTo>
                  <a:cubicBezTo>
                    <a:pt x="315259" y="140447"/>
                    <a:pt x="157629" y="88153"/>
                    <a:pt x="0" y="35859"/>
                  </a:cubicBezTo>
                </a:path>
              </a:pathLst>
            </a:custGeom>
            <a:noFill/>
            <a:ln w="28575">
              <a:solidFill>
                <a:srgbClr val="0F02B6"/>
              </a:solidFill>
              <a:prstDash val="sysDot"/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2" name="Freeform 41"/>
            <p:cNvSpPr/>
            <p:nvPr/>
          </p:nvSpPr>
          <p:spPr>
            <a:xfrm>
              <a:off x="3904129" y="721658"/>
              <a:ext cx="228600" cy="450710"/>
            </a:xfrm>
            <a:custGeom>
              <a:avLst/>
              <a:gdLst>
                <a:gd name="connsiteX0" fmla="*/ 645654 w 645654"/>
                <a:gd name="connsiteY0" fmla="*/ 439270 h 450710"/>
                <a:gd name="connsiteX1" fmla="*/ 195 w 645654"/>
                <a:gd name="connsiteY1" fmla="*/ 394447 h 450710"/>
                <a:gd name="connsiteX2" fmla="*/ 591866 w 645654"/>
                <a:gd name="connsiteY2" fmla="*/ 0 h 450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45654" h="450710">
                  <a:moveTo>
                    <a:pt x="645654" y="439270"/>
                  </a:moveTo>
                  <a:cubicBezTo>
                    <a:pt x="327407" y="453464"/>
                    <a:pt x="9160" y="467659"/>
                    <a:pt x="195" y="394447"/>
                  </a:cubicBezTo>
                  <a:cubicBezTo>
                    <a:pt x="-8770" y="321235"/>
                    <a:pt x="291548" y="160617"/>
                    <a:pt x="591866" y="0"/>
                  </a:cubicBezTo>
                </a:path>
              </a:pathLst>
            </a:custGeom>
            <a:noFill/>
            <a:ln w="28575">
              <a:solidFill>
                <a:srgbClr val="0F02B6"/>
              </a:solidFill>
              <a:prstDash val="sysDot"/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3" name="Rounded Rectangle 42"/>
            <p:cNvSpPr/>
            <p:nvPr/>
          </p:nvSpPr>
          <p:spPr>
            <a:xfrm>
              <a:off x="3083858" y="432544"/>
              <a:ext cx="1030942" cy="228600"/>
            </a:xfrm>
            <a:prstGeom prst="roundRect">
              <a:avLst/>
            </a:prstGeom>
            <a:no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i="1" dirty="0" smtClean="0">
                  <a:solidFill>
                    <a:srgbClr val="0F02B6"/>
                  </a:solidFill>
                </a:rPr>
                <a:t>Validate</a:t>
              </a:r>
              <a:endParaRPr lang="en-US" sz="1200" i="1" dirty="0">
                <a:solidFill>
                  <a:srgbClr val="0F02B6"/>
                </a:solidFill>
              </a:endParaRPr>
            </a:p>
          </p:txBody>
        </p:sp>
        <p:sp>
          <p:nvSpPr>
            <p:cNvPr id="44" name="Rounded Rectangle 43"/>
            <p:cNvSpPr/>
            <p:nvPr/>
          </p:nvSpPr>
          <p:spPr>
            <a:xfrm>
              <a:off x="3070411" y="856124"/>
              <a:ext cx="1030942" cy="228600"/>
            </a:xfrm>
            <a:prstGeom prst="roundRect">
              <a:avLst/>
            </a:prstGeom>
            <a:no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i="1" dirty="0" smtClean="0">
                  <a:solidFill>
                    <a:srgbClr val="0F02B6"/>
                  </a:solidFill>
                </a:rPr>
                <a:t>Verify</a:t>
              </a:r>
              <a:endParaRPr lang="en-US" sz="1200" i="1" dirty="0">
                <a:solidFill>
                  <a:srgbClr val="0F02B6"/>
                </a:solidFill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>
              <a:off x="3737465" y="1304364"/>
              <a:ext cx="377335" cy="1541929"/>
            </a:xfrm>
            <a:custGeom>
              <a:avLst/>
              <a:gdLst>
                <a:gd name="connsiteX0" fmla="*/ 296653 w 377335"/>
                <a:gd name="connsiteY0" fmla="*/ 1541929 h 1541929"/>
                <a:gd name="connsiteX1" fmla="*/ 817 w 377335"/>
                <a:gd name="connsiteY1" fmla="*/ 717176 h 1541929"/>
                <a:gd name="connsiteX2" fmla="*/ 377335 w 377335"/>
                <a:gd name="connsiteY2" fmla="*/ 0 h 1541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7335" h="1541929">
                  <a:moveTo>
                    <a:pt x="296653" y="1541929"/>
                  </a:moveTo>
                  <a:cubicBezTo>
                    <a:pt x="142011" y="1258046"/>
                    <a:pt x="-12630" y="974164"/>
                    <a:pt x="817" y="717176"/>
                  </a:cubicBezTo>
                  <a:cubicBezTo>
                    <a:pt x="14264" y="460188"/>
                    <a:pt x="195799" y="230094"/>
                    <a:pt x="377335" y="0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prstDash val="sysDot"/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6" name="Rounded Rectangle 45"/>
            <p:cNvSpPr/>
            <p:nvPr/>
          </p:nvSpPr>
          <p:spPr>
            <a:xfrm>
              <a:off x="2706523" y="1958785"/>
              <a:ext cx="1030942" cy="228600"/>
            </a:xfrm>
            <a:prstGeom prst="roundRect">
              <a:avLst/>
            </a:prstGeom>
            <a:no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i="1" dirty="0" smtClean="0">
                  <a:solidFill>
                    <a:srgbClr val="0F02B6"/>
                  </a:solidFill>
                </a:rPr>
                <a:t>Verify</a:t>
              </a:r>
              <a:endParaRPr lang="en-US" sz="1200" i="1" dirty="0">
                <a:solidFill>
                  <a:srgbClr val="0F02B6"/>
                </a:solidFill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>
              <a:off x="3540571" y="1259540"/>
              <a:ext cx="601123" cy="3101788"/>
            </a:xfrm>
            <a:custGeom>
              <a:avLst/>
              <a:gdLst>
                <a:gd name="connsiteX0" fmla="*/ 601123 w 601123"/>
                <a:gd name="connsiteY0" fmla="*/ 3101788 h 3101788"/>
                <a:gd name="connsiteX1" fmla="*/ 488 w 601123"/>
                <a:gd name="connsiteY1" fmla="*/ 1075765 h 3101788"/>
                <a:gd name="connsiteX2" fmla="*/ 520441 w 601123"/>
                <a:gd name="connsiteY2" fmla="*/ 0 h 3101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01123" h="3101788">
                  <a:moveTo>
                    <a:pt x="601123" y="3101788"/>
                  </a:moveTo>
                  <a:cubicBezTo>
                    <a:pt x="307529" y="2347259"/>
                    <a:pt x="13935" y="1592730"/>
                    <a:pt x="488" y="1075765"/>
                  </a:cubicBezTo>
                  <a:cubicBezTo>
                    <a:pt x="-12959" y="558800"/>
                    <a:pt x="253741" y="279400"/>
                    <a:pt x="520441" y="0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prstDash val="sysDot"/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3549350" y="3160058"/>
              <a:ext cx="547520" cy="1129553"/>
            </a:xfrm>
            <a:custGeom>
              <a:avLst/>
              <a:gdLst>
                <a:gd name="connsiteX0" fmla="*/ 547520 w 547520"/>
                <a:gd name="connsiteY0" fmla="*/ 1129553 h 1129553"/>
                <a:gd name="connsiteX1" fmla="*/ 673 w 547520"/>
                <a:gd name="connsiteY1" fmla="*/ 484094 h 1129553"/>
                <a:gd name="connsiteX2" fmla="*/ 457873 w 547520"/>
                <a:gd name="connsiteY2" fmla="*/ 0 h 1129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47520" h="1129553">
                  <a:moveTo>
                    <a:pt x="547520" y="1129553"/>
                  </a:moveTo>
                  <a:cubicBezTo>
                    <a:pt x="281567" y="900953"/>
                    <a:pt x="15614" y="672353"/>
                    <a:pt x="673" y="484094"/>
                  </a:cubicBezTo>
                  <a:cubicBezTo>
                    <a:pt x="-14268" y="295835"/>
                    <a:pt x="221802" y="147917"/>
                    <a:pt x="457873" y="0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prstDash val="sysDot"/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Rounded Rectangle 48"/>
            <p:cNvSpPr/>
            <p:nvPr/>
          </p:nvSpPr>
          <p:spPr>
            <a:xfrm>
              <a:off x="2706523" y="3451409"/>
              <a:ext cx="1030942" cy="228600"/>
            </a:xfrm>
            <a:prstGeom prst="roundRect">
              <a:avLst/>
            </a:prstGeom>
            <a:no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i="1" dirty="0" smtClean="0">
                  <a:solidFill>
                    <a:srgbClr val="0F02B6"/>
                  </a:solidFill>
                </a:rPr>
                <a:t>Test</a:t>
              </a:r>
              <a:endParaRPr lang="en-US" sz="1200" i="1" dirty="0">
                <a:solidFill>
                  <a:srgbClr val="0F02B6"/>
                </a:solidFill>
              </a:endParaRPr>
            </a:p>
          </p:txBody>
        </p:sp>
        <p:sp>
          <p:nvSpPr>
            <p:cNvPr id="50" name="Freeform 49"/>
            <p:cNvSpPr/>
            <p:nvPr/>
          </p:nvSpPr>
          <p:spPr>
            <a:xfrm>
              <a:off x="3505694" y="3608293"/>
              <a:ext cx="644965" cy="1389529"/>
            </a:xfrm>
            <a:custGeom>
              <a:avLst/>
              <a:gdLst>
                <a:gd name="connsiteX0" fmla="*/ 644965 w 644965"/>
                <a:gd name="connsiteY0" fmla="*/ 1389529 h 1389529"/>
                <a:gd name="connsiteX1" fmla="*/ 62259 w 644965"/>
                <a:gd name="connsiteY1" fmla="*/ 582706 h 1389529"/>
                <a:gd name="connsiteX2" fmla="*/ 44329 w 644965"/>
                <a:gd name="connsiteY2" fmla="*/ 0 h 1389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44965" h="1389529">
                  <a:moveTo>
                    <a:pt x="644965" y="1389529"/>
                  </a:moveTo>
                  <a:cubicBezTo>
                    <a:pt x="403665" y="1101911"/>
                    <a:pt x="162365" y="814294"/>
                    <a:pt x="62259" y="582706"/>
                  </a:cubicBezTo>
                  <a:cubicBezTo>
                    <a:pt x="-37847" y="351118"/>
                    <a:pt x="3241" y="175559"/>
                    <a:pt x="44329" y="0"/>
                  </a:cubicBezTo>
                </a:path>
              </a:pathLst>
            </a:custGeom>
            <a:noFill/>
            <a:ln w="28575">
              <a:solidFill>
                <a:srgbClr val="0F02B6"/>
              </a:solidFill>
              <a:prstDash val="sysDot"/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5378823" y="2774575"/>
              <a:ext cx="1997495" cy="2868706"/>
            </a:xfrm>
            <a:custGeom>
              <a:avLst/>
              <a:gdLst>
                <a:gd name="connsiteX0" fmla="*/ 0 w 1997495"/>
                <a:gd name="connsiteY0" fmla="*/ 2868706 h 2868706"/>
                <a:gd name="connsiteX1" fmla="*/ 1846730 w 1997495"/>
                <a:gd name="connsiteY1" fmla="*/ 1819836 h 2868706"/>
                <a:gd name="connsiteX2" fmla="*/ 1757083 w 1997495"/>
                <a:gd name="connsiteY2" fmla="*/ 0 h 2868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97495" h="2868706">
                  <a:moveTo>
                    <a:pt x="0" y="2868706"/>
                  </a:moveTo>
                  <a:cubicBezTo>
                    <a:pt x="776941" y="2583330"/>
                    <a:pt x="1553883" y="2297954"/>
                    <a:pt x="1846730" y="1819836"/>
                  </a:cubicBezTo>
                  <a:cubicBezTo>
                    <a:pt x="2139577" y="1341718"/>
                    <a:pt x="1948330" y="670859"/>
                    <a:pt x="1757083" y="0"/>
                  </a:cubicBezTo>
                </a:path>
              </a:pathLst>
            </a:custGeom>
            <a:noFill/>
            <a:ln w="28575">
              <a:solidFill>
                <a:srgbClr val="0F02B6"/>
              </a:solidFill>
              <a:prstDash val="sysDot"/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Rounded Rectangle 52"/>
            <p:cNvSpPr/>
            <p:nvPr/>
          </p:nvSpPr>
          <p:spPr>
            <a:xfrm>
              <a:off x="6584575" y="4361328"/>
              <a:ext cx="1030942" cy="228600"/>
            </a:xfrm>
            <a:prstGeom prst="roundRect">
              <a:avLst/>
            </a:prstGeom>
            <a:no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i="1" dirty="0" smtClean="0">
                  <a:solidFill>
                    <a:srgbClr val="0F02B6"/>
                  </a:solidFill>
                </a:rPr>
                <a:t>Test</a:t>
              </a:r>
              <a:endParaRPr lang="en-US" sz="1200" i="1" dirty="0">
                <a:solidFill>
                  <a:srgbClr val="0F02B6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8243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sz="3100" dirty="0"/>
              <a:t>[1] J. Wang and B. Calhoun, “Canary replica feedback for </a:t>
            </a:r>
            <a:r>
              <a:rPr lang="en-US" sz="3100" dirty="0" smtClean="0"/>
              <a:t>near-DRV standby </a:t>
            </a:r>
            <a:r>
              <a:rPr lang="en-US" sz="3100" dirty="0"/>
              <a:t>vdd scaling in a 90 nm SRAM,” in Proc. Custom </a:t>
            </a:r>
            <a:r>
              <a:rPr lang="en-US" sz="3100" dirty="0" smtClean="0"/>
              <a:t>Integrated  Circuit </a:t>
            </a:r>
            <a:r>
              <a:rPr lang="en-US" sz="3100" dirty="0"/>
              <a:t>Conf. (CICC ’07), Sep. 2007, pp. 29–32.</a:t>
            </a:r>
          </a:p>
          <a:p>
            <a:endParaRPr lang="en-US" sz="3100" dirty="0"/>
          </a:p>
          <a:p>
            <a:r>
              <a:rPr lang="en-US" sz="3100" dirty="0"/>
              <a:t>[2] Banerjee, A.; Sinangil, M.E.; Poulton, J.; Gray, C.T.; Calhoun, B.H., "A reverse write assist circuit for SRAM dynamic write VMIN tracking using canary SRAMs," Quality Electronic Design (ISQED), 2014 15th International Symposium on , vol., no., pp.1,8, 3-5 March 2014</a:t>
            </a:r>
          </a:p>
          <a:p>
            <a:endParaRPr lang="en-US" sz="3100" dirty="0"/>
          </a:p>
          <a:p>
            <a:r>
              <a:rPr lang="en-US" sz="3100" dirty="0"/>
              <a:t>[3] B. Zimmer, S. O. Toh, H. Vo, Y. Lee, O. Thomas, K. Asanovic, </a:t>
            </a:r>
            <a:r>
              <a:rPr lang="en-US" sz="3100" dirty="0" smtClean="0"/>
              <a:t>and  B</a:t>
            </a:r>
            <a:r>
              <a:rPr lang="en-US" sz="3100" dirty="0"/>
              <a:t>. Nikolic, “SRAM assist techniques for operation in a wide voltage </a:t>
            </a:r>
            <a:r>
              <a:rPr lang="en-US" sz="3100" dirty="0" smtClean="0"/>
              <a:t>range in </a:t>
            </a:r>
            <a:r>
              <a:rPr lang="en-US" sz="3100" dirty="0"/>
              <a:t>28 nm CMOS,” IEEE Trans. Circuits Syst. II, vol. 59, no. 12, pp. 853</a:t>
            </a:r>
            <a:r>
              <a:rPr lang="en-US" sz="3100" dirty="0" smtClean="0"/>
              <a:t>– 857</a:t>
            </a:r>
            <a:r>
              <a:rPr lang="en-US" sz="3100" dirty="0"/>
              <a:t>, Dec. 2012</a:t>
            </a:r>
            <a:r>
              <a:rPr lang="en-US" sz="3100" dirty="0" smtClean="0"/>
              <a:t>.</a:t>
            </a:r>
          </a:p>
          <a:p>
            <a:pPr marL="0" indent="0">
              <a:buNone/>
            </a:pPr>
            <a:endParaRPr lang="en-US" sz="3100" dirty="0"/>
          </a:p>
          <a:p>
            <a:r>
              <a:rPr lang="en-US" sz="3100" dirty="0" smtClean="0"/>
              <a:t>[4] </a:t>
            </a:r>
            <a:r>
              <a:rPr lang="en-US" sz="3100" dirty="0"/>
              <a:t>Fradi, A.; Nicolaidis, M.; Anghel, L., "Memory BIST with address programmability," </a:t>
            </a:r>
            <a:r>
              <a:rPr lang="en-US" sz="3100" i="1" dirty="0"/>
              <a:t>On-Line Testing Symposium (IOLTS), 2011 IEEE 17th International</a:t>
            </a:r>
            <a:r>
              <a:rPr lang="en-US" sz="3100" dirty="0"/>
              <a:t> , vol., no., pp.79,85, 13-15 July </a:t>
            </a:r>
            <a:r>
              <a:rPr lang="en-US" sz="3100" dirty="0" smtClean="0"/>
              <a:t>2011</a:t>
            </a:r>
          </a:p>
          <a:p>
            <a:endParaRPr lang="en-US" sz="3100" dirty="0"/>
          </a:p>
          <a:p>
            <a:r>
              <a:rPr lang="en-US" sz="3100" dirty="0" smtClean="0"/>
              <a:t>[5] </a:t>
            </a:r>
            <a:r>
              <a:rPr lang="en-US" sz="3100" dirty="0"/>
              <a:t>Zarrineh, K.; Upadhyaya, S.J., "Programmable memory BIST and a new synthesis framework," </a:t>
            </a:r>
            <a:r>
              <a:rPr lang="en-US" sz="3100" i="1" dirty="0"/>
              <a:t>Fault-Tolerant Computing, 1999. Digest of Papers. Twenty-Ninth Annual International Symposium on</a:t>
            </a:r>
            <a:r>
              <a:rPr lang="en-US" sz="3100" dirty="0"/>
              <a:t> , vol., no., pp.352,355, 15-18 June </a:t>
            </a:r>
            <a:r>
              <a:rPr lang="en-US" sz="3100" dirty="0" smtClean="0"/>
              <a:t>1999</a:t>
            </a:r>
          </a:p>
          <a:p>
            <a:endParaRPr lang="en-US" sz="3100" dirty="0"/>
          </a:p>
          <a:p>
            <a:r>
              <a:rPr lang="en-US" sz="3100" dirty="0" smtClean="0"/>
              <a:t>[6] </a:t>
            </a:r>
            <a:r>
              <a:rPr lang="en-US" sz="3100" dirty="0"/>
              <a:t>Kokrady, A.; Ravikumar, C.P.; Chandrachoodan, N., "Layout-Aware and Programmable Memory BIST Synthesis for Nanoscale System-on-Chip Designs," </a:t>
            </a:r>
            <a:r>
              <a:rPr lang="en-US" sz="3100" i="1" dirty="0"/>
              <a:t>Asian Test Symposium, 2008. ATS '08. 17th</a:t>
            </a:r>
            <a:r>
              <a:rPr lang="en-US" sz="3100" dirty="0"/>
              <a:t> , vol., no., pp.351,356, 24-27 Nov. </a:t>
            </a:r>
            <a:r>
              <a:rPr lang="en-US" sz="3100" dirty="0" smtClean="0"/>
              <a:t>2008</a:t>
            </a:r>
          </a:p>
          <a:p>
            <a:endParaRPr lang="en-US" sz="3100" dirty="0"/>
          </a:p>
          <a:p>
            <a:r>
              <a:rPr lang="en-US" sz="3100" dirty="0" smtClean="0"/>
              <a:t>[7] </a:t>
            </a:r>
            <a:r>
              <a:rPr lang="en-US" sz="3100" dirty="0"/>
              <a:t>Ching-Hong Tsai; Cheng-Wen Wu, "Processor-programmable memory BIST for bus-connected embedded memories," </a:t>
            </a:r>
            <a:r>
              <a:rPr lang="en-US" sz="3100" i="1" dirty="0"/>
              <a:t>Design Automation Conference, 2001. Proceedings of the ASP-DAC 2001. Asia and South Pacific</a:t>
            </a:r>
            <a:r>
              <a:rPr lang="en-US" sz="3100" dirty="0"/>
              <a:t> , vol., no., pp.325,330, 2001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0844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Problem statement: Testing of canary SRAMs with reverse assist</a:t>
            </a:r>
          </a:p>
          <a:p>
            <a:r>
              <a:rPr lang="en-US" sz="3200" dirty="0" smtClean="0"/>
              <a:t>Expected outcomes</a:t>
            </a:r>
          </a:p>
          <a:p>
            <a:r>
              <a:rPr lang="en-US" sz="3200" dirty="0" smtClean="0"/>
              <a:t>Approach: </a:t>
            </a:r>
            <a:r>
              <a:rPr lang="en-US" sz="3200" dirty="0"/>
              <a:t>p</a:t>
            </a:r>
            <a:r>
              <a:rPr lang="en-US" sz="3200" dirty="0" smtClean="0"/>
              <a:t>roposed canary built in self test (BIST)</a:t>
            </a:r>
          </a:p>
          <a:p>
            <a:r>
              <a:rPr lang="en-US" sz="3200" dirty="0" smtClean="0"/>
              <a:t>Results</a:t>
            </a:r>
            <a:endParaRPr lang="en-US" sz="3200" dirty="0"/>
          </a:p>
          <a:p>
            <a:r>
              <a:rPr lang="en-US" sz="3200" dirty="0" smtClean="0"/>
              <a:t>Conclusions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1457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Canary SRAM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An SRAM sensor that can be sensitive to  retention, read, write</a:t>
            </a:r>
          </a:p>
          <a:p>
            <a:pPr lvl="1"/>
            <a:r>
              <a:rPr lang="en-US" dirty="0" smtClean="0"/>
              <a:t>Uses a reverse assist to degrade operations</a:t>
            </a:r>
          </a:p>
          <a:p>
            <a:r>
              <a:rPr lang="en-US" dirty="0" smtClean="0"/>
              <a:t>Canary data retention voltage (DRV) </a:t>
            </a:r>
            <a:r>
              <a:rPr lang="en-US" dirty="0"/>
              <a:t>t</a:t>
            </a:r>
            <a:r>
              <a:rPr lang="en-US" dirty="0" smtClean="0"/>
              <a:t>racking [Wang et al 2007]</a:t>
            </a:r>
          </a:p>
          <a:p>
            <a:r>
              <a:rPr lang="en-US" dirty="0" smtClean="0"/>
              <a:t>Canary write minimum operating voltage (V</a:t>
            </a:r>
            <a:r>
              <a:rPr lang="en-US" baseline="-25000" dirty="0" smtClean="0"/>
              <a:t>MIN</a:t>
            </a:r>
            <a:r>
              <a:rPr lang="en-US" dirty="0" smtClean="0"/>
              <a:t> ) tracking [Banerjee et al 2014]</a:t>
            </a:r>
          </a:p>
          <a:p>
            <a:pPr lvl="1"/>
            <a:r>
              <a:rPr lang="en-US" dirty="0" smtClean="0"/>
              <a:t>Uses BIST to count the # of bit failures</a:t>
            </a:r>
          </a:p>
          <a:p>
            <a:pPr lvl="1"/>
            <a:r>
              <a:rPr lang="en-US" dirty="0" smtClean="0"/>
              <a:t>User knobs: failure threshold and degree of reverse assist 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453" y="1412875"/>
            <a:ext cx="1371600" cy="1676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3403" y="1412875"/>
            <a:ext cx="1371600" cy="16764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3628" y="1412875"/>
            <a:ext cx="1924756" cy="167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9468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Problem </a:t>
            </a:r>
            <a:r>
              <a:rPr lang="en-US" sz="3600" dirty="0" smtClean="0"/>
              <a:t>Statement</a:t>
            </a:r>
            <a:r>
              <a:rPr lang="en-US" sz="3600" dirty="0"/>
              <a:t>: Testing of </a:t>
            </a:r>
            <a:r>
              <a:rPr lang="en-US" sz="3600" dirty="0" smtClean="0"/>
              <a:t>Canary </a:t>
            </a:r>
            <a:r>
              <a:rPr lang="en-US" sz="3600" dirty="0"/>
              <a:t>SRAMs with </a:t>
            </a:r>
            <a:r>
              <a:rPr lang="en-US" sz="3600" dirty="0" smtClean="0"/>
              <a:t>Reverse </a:t>
            </a:r>
            <a:r>
              <a:rPr lang="en-US" sz="3600" dirty="0"/>
              <a:t>A</a:t>
            </a:r>
            <a:r>
              <a:rPr lang="en-US" sz="3600" dirty="0" smtClean="0"/>
              <a:t>ssist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Challenges in testing of canary SRAM </a:t>
            </a:r>
          </a:p>
          <a:p>
            <a:pPr lvl="1"/>
            <a:r>
              <a:rPr lang="en-US" dirty="0" smtClean="0"/>
              <a:t>Need to test canaries for a specific trend for bit failure vs. canary reverse assist at speed</a:t>
            </a:r>
          </a:p>
          <a:p>
            <a:pPr lvl="1"/>
            <a:r>
              <a:rPr lang="en-US" dirty="0" smtClean="0"/>
              <a:t>Testing should provide production go no-go and diagnostic data of the canaries</a:t>
            </a:r>
          </a:p>
          <a:p>
            <a:pPr lvl="1"/>
            <a:r>
              <a:rPr lang="en-US" dirty="0" smtClean="0"/>
              <a:t>Also the canary test hardware should have some testing capability of itself </a:t>
            </a:r>
          </a:p>
          <a:p>
            <a:r>
              <a:rPr lang="en-US" dirty="0" smtClean="0"/>
              <a:t>How to check the functionality of the canary SRAM with reverse assist so that it can be used to track SRAM write V</a:t>
            </a:r>
            <a:r>
              <a:rPr lang="en-US" baseline="-25000" dirty="0" smtClean="0"/>
              <a:t>MIN</a:t>
            </a:r>
            <a:r>
              <a:rPr lang="en-US" dirty="0" smtClean="0"/>
              <a:t>?</a:t>
            </a:r>
            <a:endParaRPr lang="en-US" baseline="-25000" dirty="0" smtClean="0"/>
          </a:p>
          <a:p>
            <a:r>
              <a:rPr lang="en-US" dirty="0" smtClean="0"/>
              <a:t>To develop a canary BIST (CBIST) that can test the failure trends in canary at speed in production run and also provide the failure diagnostic data for the canary SRAM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2706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Expected Outcomes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To design a CBIST in Verilog and synthesize it in IBM 130nm technology for a 512bit canary with reverse assist</a:t>
            </a:r>
            <a:endParaRPr lang="en-US" dirty="0"/>
          </a:p>
          <a:p>
            <a:pPr lvl="1"/>
            <a:r>
              <a:rPr lang="en-US" dirty="0" smtClean="0"/>
              <a:t>To </a:t>
            </a:r>
            <a:r>
              <a:rPr lang="en-US" dirty="0"/>
              <a:t>check the trend </a:t>
            </a:r>
            <a:r>
              <a:rPr lang="en-US" dirty="0" smtClean="0"/>
              <a:t>to be within </a:t>
            </a:r>
            <a:r>
              <a:rPr lang="en-US" dirty="0"/>
              <a:t>a max and min </a:t>
            </a:r>
            <a:r>
              <a:rPr lang="en-US" dirty="0" smtClean="0"/>
              <a:t>bit </a:t>
            </a:r>
            <a:r>
              <a:rPr lang="en-US" dirty="0"/>
              <a:t>failure </a:t>
            </a:r>
            <a:r>
              <a:rPr lang="en-US" dirty="0" smtClean="0"/>
              <a:t>rate (BFR) </a:t>
            </a:r>
            <a:r>
              <a:rPr lang="en-US" dirty="0"/>
              <a:t>limit and </a:t>
            </a:r>
            <a:r>
              <a:rPr lang="en-US" dirty="0" smtClean="0"/>
              <a:t>monotonicity of the failure data</a:t>
            </a:r>
            <a:endParaRPr lang="en-US" dirty="0"/>
          </a:p>
          <a:p>
            <a:pPr lvl="1"/>
            <a:r>
              <a:rPr lang="en-US" dirty="0" smtClean="0"/>
              <a:t>To </a:t>
            </a:r>
            <a:r>
              <a:rPr lang="en-US" dirty="0"/>
              <a:t>run at speed covering all the reverse assist settings for write 0 and write 1 trends</a:t>
            </a:r>
          </a:p>
          <a:p>
            <a:pPr lvl="1"/>
            <a:r>
              <a:rPr lang="en-US" dirty="0" smtClean="0"/>
              <a:t>Will have go no-go production CBIST run support and debug functionality for each reverse assist settings </a:t>
            </a:r>
          </a:p>
          <a:p>
            <a:r>
              <a:rPr lang="en-US" dirty="0" smtClean="0"/>
              <a:t>Equip CBIST with </a:t>
            </a:r>
            <a:r>
              <a:rPr lang="en-US" dirty="0"/>
              <a:t>some design </a:t>
            </a:r>
            <a:r>
              <a:rPr lang="en-US" dirty="0" smtClean="0"/>
              <a:t>for testability (DFT) feature for testing itself and estimate its test and fault coverage</a:t>
            </a:r>
          </a:p>
          <a:p>
            <a:pPr lvl="1"/>
            <a:r>
              <a:rPr lang="en-US" dirty="0" smtClean="0"/>
              <a:t>Full scan insertion </a:t>
            </a:r>
          </a:p>
          <a:p>
            <a:pPr lvl="1"/>
            <a:r>
              <a:rPr lang="en-US" dirty="0" smtClean="0"/>
              <a:t>Estimation of fault coverage using stuck at transition fault models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006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Approach: </a:t>
            </a:r>
            <a:r>
              <a:rPr lang="en-US" dirty="0" smtClean="0"/>
              <a:t>Proposed </a:t>
            </a:r>
            <a:r>
              <a:rPr lang="en-US" dirty="0"/>
              <a:t>C</a:t>
            </a:r>
            <a:r>
              <a:rPr lang="en-US" dirty="0" smtClean="0"/>
              <a:t>anary BIST Architecture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863600" y="1574800"/>
            <a:ext cx="2336800" cy="4419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Verilog entry of the CBIST for a 512b canary SRAM consisting of three blocks</a:t>
            </a:r>
          </a:p>
          <a:p>
            <a:pPr lvl="1"/>
            <a:r>
              <a:rPr lang="en-US" dirty="0" smtClean="0"/>
              <a:t>CBIST finite state machine (FSM)</a:t>
            </a:r>
          </a:p>
          <a:p>
            <a:pPr lvl="1"/>
            <a:r>
              <a:rPr lang="en-US" dirty="0" smtClean="0"/>
              <a:t>CBIST bit failure rate (BFR)  FSM</a:t>
            </a:r>
          </a:p>
          <a:p>
            <a:pPr lvl="1"/>
            <a:r>
              <a:rPr lang="en-US" dirty="0" smtClean="0"/>
              <a:t>BFR table to min and max BFR interface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0900" y="1790700"/>
            <a:ext cx="6013100" cy="414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5045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7239000" cy="7493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Approach: CBIST FSM Algorithm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00200"/>
            <a:ext cx="2628900" cy="44196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CBIST FSM controls the canary SRAM with reverse assist and BFR FSM</a:t>
            </a:r>
          </a:p>
          <a:p>
            <a:r>
              <a:rPr lang="en-US" dirty="0" smtClean="0"/>
              <a:t>Generates read-write signals, canary address and data in values</a:t>
            </a:r>
          </a:p>
          <a:p>
            <a:r>
              <a:rPr lang="en-US" dirty="0" smtClean="0"/>
              <a:t>Initializes canary SRAM without reverse assist using Init-word</a:t>
            </a:r>
          </a:p>
          <a:p>
            <a:r>
              <a:rPr lang="en-US" dirty="0" smtClean="0"/>
              <a:t>Then writes !Init-word and reads back</a:t>
            </a:r>
          </a:p>
          <a:p>
            <a:r>
              <a:rPr lang="en-US" dirty="0" smtClean="0"/>
              <a:t>Covers all RaSel settings and for write 0 and write 1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7153" y="1103086"/>
            <a:ext cx="4670947" cy="5754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1566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Approach: CBIST BFR FSM Algorithm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00200"/>
            <a:ext cx="2628900" cy="44196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CBIST BFR FSM calculates the bit failures per BIST run of canary SRAM </a:t>
            </a:r>
          </a:p>
          <a:p>
            <a:r>
              <a:rPr lang="en-US" dirty="0" smtClean="0"/>
              <a:t>Covers all the reverse assist settings (RaSel)</a:t>
            </a:r>
          </a:p>
          <a:p>
            <a:r>
              <a:rPr lang="en-US" dirty="0" smtClean="0"/>
              <a:t>Also checks the monotonicity of the BFR data with RaSel values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7000" y="966081"/>
            <a:ext cx="5041900" cy="5789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8296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rmal">
  <a:themeElements>
    <a:clrScheme name="Thermal">
      <a:dk1>
        <a:srgbClr val="4D5B6B"/>
      </a:dk1>
      <a:lt1>
        <a:srgbClr val="FFFFFF"/>
      </a:lt1>
      <a:dk2>
        <a:srgbClr val="675D59"/>
      </a:dk2>
      <a:lt2>
        <a:srgbClr val="E8DED8"/>
      </a:lt2>
      <a:accent1>
        <a:srgbClr val="FF7605"/>
      </a:accent1>
      <a:accent2>
        <a:srgbClr val="7F7F7F"/>
      </a:accent2>
      <a:accent3>
        <a:srgbClr val="7F5185"/>
      </a:accent3>
      <a:accent4>
        <a:srgbClr val="89AAD3"/>
      </a:accent4>
      <a:accent5>
        <a:srgbClr val="8F5B4B"/>
      </a:accent5>
      <a:accent6>
        <a:srgbClr val="C84340"/>
      </a:accent6>
      <a:hlink>
        <a:srgbClr val="89AAD3"/>
      </a:hlink>
      <a:folHlink>
        <a:srgbClr val="795185"/>
      </a:folHlink>
    </a:clrScheme>
    <a:fontScheme name="Thermal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erma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63500" dist="38100" dir="81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101600" dist="63500" dir="81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000000"/>
            </a:lightRig>
          </a:scene3d>
          <a:sp3d>
            <a:bevelT h="190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lumMod val="125000"/>
              </a:schemeClr>
            </a:gs>
            <a:gs pos="55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90000"/>
                <a:satMod val="300000"/>
                <a:lumMod val="9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8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>
        <a:noFill/>
        <a:ln w="28575">
          <a:solidFill>
            <a:srgbClr val="0F02B6"/>
          </a:solidFill>
          <a:prstDash val="sysDot"/>
          <a:headEnd type="none" w="med" len="med"/>
          <a:tailEnd type="triangle" w="med" len="med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31801</TotalTime>
  <Words>1462</Words>
  <Application>Microsoft Office PowerPoint</Application>
  <PresentationFormat>On-screen Show (4:3)</PresentationFormat>
  <Paragraphs>256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Thermal</vt:lpstr>
      <vt:lpstr>Canary SRAM Built in Self Test for SRAM Write VMIN Tracking</vt:lpstr>
      <vt:lpstr>PowerPoint Presentation</vt:lpstr>
      <vt:lpstr>Outline</vt:lpstr>
      <vt:lpstr>Canary SRAM</vt:lpstr>
      <vt:lpstr>Problem Statement: Testing of Canary SRAMs with Reverse Assist</vt:lpstr>
      <vt:lpstr>Expected Outcomes</vt:lpstr>
      <vt:lpstr>Approach: Proposed Canary BIST Architecture</vt:lpstr>
      <vt:lpstr>Approach: CBIST FSM Algorithm</vt:lpstr>
      <vt:lpstr>Approach: CBIST BFR FSM Algorithm</vt:lpstr>
      <vt:lpstr>Approach: Rest of the Design Verification and Test Generation Flow</vt:lpstr>
      <vt:lpstr>Results: Pre-Synthesis RTL Fault Simulation Results Minimum Case</vt:lpstr>
      <vt:lpstr>Results: Post-Synthesis RTL Fault Simulation Results Pass Case</vt:lpstr>
      <vt:lpstr>Results: Post-Synthesis RTL Fault Simulation Results Fail Case</vt:lpstr>
      <vt:lpstr>Results: Scan Insertion </vt:lpstr>
      <vt:lpstr>Results: Test and Fault Coverage</vt:lpstr>
      <vt:lpstr>Results: Test and Fault Coverage</vt:lpstr>
      <vt:lpstr>Timeline</vt:lpstr>
      <vt:lpstr>Timeline Continued</vt:lpstr>
      <vt:lpstr>Conclusions</vt:lpstr>
      <vt:lpstr>References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yas5b</dc:creator>
  <cp:lastModifiedBy>Arijit Banerjee</cp:lastModifiedBy>
  <cp:revision>1493</cp:revision>
  <cp:lastPrinted>2015-01-15T13:10:56Z</cp:lastPrinted>
  <dcterms:created xsi:type="dcterms:W3CDTF">2011-09-07T13:46:59Z</dcterms:created>
  <dcterms:modified xsi:type="dcterms:W3CDTF">2015-04-21T05:13:27Z</dcterms:modified>
</cp:coreProperties>
</file>